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6" r:id="rId3"/>
    <p:sldId id="287" r:id="rId4"/>
    <p:sldId id="288" r:id="rId5"/>
    <p:sldId id="256" r:id="rId6"/>
    <p:sldId id="258" r:id="rId7"/>
    <p:sldId id="259" r:id="rId8"/>
    <p:sldId id="260" r:id="rId9"/>
    <p:sldId id="264" r:id="rId10"/>
    <p:sldId id="257" r:id="rId11"/>
    <p:sldId id="263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85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FFCC"/>
    <a:srgbClr val="FF9900"/>
    <a:srgbClr val="FFCC99"/>
    <a:srgbClr val="FFCC00"/>
    <a:srgbClr val="00FF00"/>
    <a:srgbClr val="66CCFF"/>
    <a:srgbClr val="FF99FF"/>
    <a:srgbClr val="FF53A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21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16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00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426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399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845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998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758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289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388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334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1BBE1-FD08-413C-98BF-31B87827817A}" type="datetimeFigureOut">
              <a:rPr lang="th-TH" smtClean="0"/>
              <a:t>28/04/58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DC58-F755-4B76-AF1D-2D67646FB2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411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CN_Detail_Cluster02.pptx" TargetMode="External"/><Relationship Id="rId2" Type="http://schemas.openxmlformats.org/officeDocument/2006/relationships/hyperlink" Target="VCN_Detail_Cluster01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VCN_Detail_Cluster04.pptx" TargetMode="External"/><Relationship Id="rId4" Type="http://schemas.openxmlformats.org/officeDocument/2006/relationships/hyperlink" Target="VCN_Detail_Cluster03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VCN_Detail_Cluster03.pptx" TargetMode="External"/><Relationship Id="rId2" Type="http://schemas.openxmlformats.org/officeDocument/2006/relationships/hyperlink" Target="VCN_Detail_Cluster02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VCN_Detail_Cluster04.pptx" TargetMode="External"/><Relationship Id="rId4" Type="http://schemas.openxmlformats.org/officeDocument/2006/relationships/hyperlink" Target="VCN_Detail_Cluster01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61396" y="822818"/>
            <a:ext cx="10032124" cy="4821238"/>
          </a:xfrm>
        </p:spPr>
        <p:txBody>
          <a:bodyPr>
            <a:normAutofit/>
          </a:bodyPr>
          <a:lstStyle/>
          <a:p>
            <a:pPr algn="l"/>
            <a:r>
              <a:rPr lang="th-TH" sz="5000" b="1" u="sng" dirty="0"/>
              <a:t>ห</a:t>
            </a:r>
            <a:r>
              <a:rPr lang="th-TH" sz="5000" b="1" u="sng" dirty="0" smtClean="0"/>
              <a:t>มายเหตุ</a:t>
            </a:r>
            <a:r>
              <a:rPr lang="th-TH" sz="5000" dirty="0" smtClean="0"/>
              <a:t> ร่างฉบับนี้เป็นร่างที่ใช้อ้างอิง</a:t>
            </a:r>
            <a:br>
              <a:rPr lang="th-TH" sz="5000" dirty="0" smtClean="0"/>
            </a:br>
            <a:r>
              <a:rPr lang="th-TH" sz="5000" dirty="0" smtClean="0"/>
              <a:t>อย่างไม่เป็นทางการ </a:t>
            </a:r>
            <a:br>
              <a:rPr lang="th-TH" sz="5000" dirty="0" smtClean="0"/>
            </a:br>
            <a:r>
              <a:rPr lang="th-TH" sz="5000" dirty="0" smtClean="0"/>
              <a:t>ขณะนี้คณะทำงานวาระสำคัญของจังหวัด (</a:t>
            </a:r>
            <a:r>
              <a:rPr lang="en-US" sz="5000" dirty="0" smtClean="0"/>
              <a:t>Agenda</a:t>
            </a:r>
            <a:r>
              <a:rPr lang="th-TH" sz="5000" dirty="0" smtClean="0"/>
              <a:t>) และคณะกรรมการกลุ่มภารกิจ (</a:t>
            </a:r>
            <a:r>
              <a:rPr lang="en-US" sz="5000" dirty="0" smtClean="0"/>
              <a:t>Cluster</a:t>
            </a:r>
            <a:r>
              <a:rPr lang="th-TH" sz="5000" dirty="0" smtClean="0"/>
              <a:t>) กำลังอยู่ระหว่างการปรับปรุงให้สอดคล้องและเหมาะสมกับ</a:t>
            </a:r>
            <a:br>
              <a:rPr lang="th-TH" sz="5000" dirty="0" smtClean="0"/>
            </a:br>
            <a:r>
              <a:rPr lang="th-TH" sz="5000" dirty="0" smtClean="0"/>
              <a:t>ภารกิจที่ได้รับมอบหมาย</a:t>
            </a:r>
            <a:endParaRPr lang="th-TH" sz="5000" dirty="0"/>
          </a:p>
        </p:txBody>
      </p:sp>
    </p:spTree>
    <p:extLst>
      <p:ext uri="{BB962C8B-B14F-4D97-AF65-F5344CB8AC3E}">
        <p14:creationId xmlns:p14="http://schemas.microsoft.com/office/powerpoint/2010/main" val="378050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พัฒนาผลิตภัณฑ์ชุมชนสู่สากล</a:t>
            </a:r>
            <a:endParaRPr lang="th-TH" sz="20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5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19" name="Pentagon 18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รายได้จากการจำหน่ายผลิตภัณฑ์ชุมชนเพิ่มขึ้นร้อยละ ๓๐ ในปีที่ ๒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ประชาชนมีงานทำจากผลิตภัณฑ์ชุมชนเพิ่มขึ้น ร้อยละ ๑๐ </a:t>
            </a:r>
          </a:p>
          <a:p>
            <a:pPr algn="ctr"/>
            <a:endParaRPr lang="th-TH" sz="1200" dirty="0"/>
          </a:p>
        </p:txBody>
      </p:sp>
      <p:sp>
        <p:nvSpPr>
          <p:cNvPr id="13" name="Oval 12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ผลิตภัณฑ์ชุมชนมีมูลค่าเพิ่มสูงขึ้น</a:t>
            </a:r>
            <a:endParaRPr lang="th-TH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Chevron 34"/>
          <p:cNvSpPr/>
          <p:nvPr/>
        </p:nvSpPr>
        <p:spPr>
          <a:xfrm>
            <a:off x="6499361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>
            <a:normAutofit fontScale="92500"/>
          </a:bodyPr>
          <a:lstStyle/>
          <a:p>
            <a:pPr algn="ctr"/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สร้างความมั่นคงยั่งยืนให้กับผลิตภัณฑ์ชุมชน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87524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ผู้ประกอบการมีความมั่นคงยั่งยืนในการประกอบอาชีพ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495213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</a:t>
            </a:r>
            <a:b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การขายและพัฒนา</a:t>
            </a:r>
            <a:b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ช่องทาง</a:t>
            </a:r>
            <a:b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การจำน่าย</a:t>
            </a:r>
            <a:endParaRPr lang="th-TH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340490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พัฒนาบุคลากรผลิตภัณฑ์ชุมชน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Chevron 30"/>
          <p:cNvSpPr/>
          <p:nvPr/>
        </p:nvSpPr>
        <p:spPr>
          <a:xfrm>
            <a:off x="185768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เพิ่มศักยภาพผลิตภัณฑ์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ชุมชน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1544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เพิ่มยอด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การจัดจำหน่ายผลิตภัณฑ์ชุมชน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3799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36000" rtlCol="0" anchor="t">
            <a:normAutofit fontScale="92500"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เพิ่มขีดความสามารถในการเป็นผู้ประกอบการ และเพิ่มประสิทธิภาพในกระบวนการผลิต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6053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ผลิตภัณฑ์ชุมชนมีมูลค่าเพิ่มขึ้น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87524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จัดองค์กรเพื่อบุคลากรผลิตภัณฑ์ชุมชนด้านสวัสดิการและสวัสดิภาพ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จัดหาแหล่งเงินทุนและจัดให้มีระบบสนับสนุนผลิตภัณฑ์ชุมชน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จัดให้มีระบบควบคุมมาตรฐานคุณภาพผลิตภัณฑ์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1544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วิจัยและพัฒนาทางการตลาดผลิตภัณฑ์ชุมชน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บูรณาการการส่งเสริมการขายและการพัฒนาช่องทางการจำหน่าย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จัดระบบการจำหน่ายและการกระจายสินค้าทั้งในและต่างประเทศ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799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พัฒนาศักยภาพผู้ประกอบการ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พัฒนาทักษะผู้ผลิตผู้ประกอบการชุมชนเพื่อเตรียมความพร้อม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สู่สากล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6322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วิจัยและพัฒนาผลิตภัณฑ์ชุมชนจากภูมิปัญญาท้องถิ่น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ถ่ายทอดองค์ความรู้ในการพัฒนาคุณภาพผลิตภัณฑ์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จัดระบบข้อมูลผลิตภัณฑ์และ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ความต้องการ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ในแต่ละตลาด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87524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13"/>
          <p:cNvSpPr/>
          <p:nvPr/>
        </p:nvSpPr>
        <p:spPr>
          <a:xfrm>
            <a:off x="857249" y="840012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ยกระดับผลิตภัณฑ์ชุมชนและพัฒนาตลาดเชิงรุก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ผู้ประกอบการธุรกิจชุมชน ผลิตภัณฑ์ชุมชน ได้รับการพัฒนาศักยภาพอย่างยั่งยืน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๑.เพิ่มศักยภาพผลิตภัณฑ์ชุมชน ๒.พัฒนาบุคลากรผลิตภัณฑ์ชุมชน</a:t>
            </a:r>
          </a:p>
          <a:p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๓.ส่งเสริมการขายและพัฒนาช่องทางการจำหน่าย</a:t>
            </a:r>
          </a:p>
          <a:p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๔.สร้างความมั่นคงยั่งยืนให้กับผลิตภัณฑ์ชุมชน  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4" name="Rectangle 17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4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43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เพิ่มมูลค่าพัฒนา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การท่องเที่ยว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6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6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8" name="Pentagon 7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รายได้จากการท่องเที่ยวเฉลี่ยเพิ่มขึ้นร้อยละ ๒๐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จำนวนนักท่องเที่ยวเพิ่มขึ้น ร้อยละ ๒๐</a:t>
            </a:r>
          </a:p>
        </p:txBody>
      </p:sp>
      <p:sp>
        <p:nvSpPr>
          <p:cNvPr id="9" name="Oval 8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เพิ่มรายได้และจำนวนนักท่องเที่ยว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8068880" y="2221796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>
            <a:normAutofit/>
          </a:bodyPr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ทำการตลาดและประชาสัมพันธ์</a:t>
            </a:r>
            <a:b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เชิงรุก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72011" y="3282195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สร้างการรับรู้และเพิ่มจำนวนนักท่องเที่ยวอย่างยั่งยืน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72011" y="4100742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0" rtlCol="0" anchor="t">
            <a:normAutofit fontScale="77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กำหนดอัต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ลักษณ์ เอกลักษณ์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การท่องเที่ยว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ของจังหวัด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ส่งเสริมการขาย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</a:t>
            </a:r>
            <a:b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การท่องเที่ยว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เฉพาะกลุ่ม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(Niche Market)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เพิ่มช่องทางการสื่อสาร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ตลาดอิเลคทรอนิกส์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ปฏิทินกิจกรรมการ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ท่องเที่ยวของจังหวัดพระนครศรีอยุธยาตลอดทั้งปี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 Show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เพื่อส่งเสริมการท่องเที่ยว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สร้างภาคีเครือข่ายเพื่อส่งเสริมการท่องเที่ยว</a:t>
            </a: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651526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3600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พัฒนาบุคลากรด้าน</a:t>
            </a:r>
            <a:b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การท่องเที่ยว</a:t>
            </a:r>
            <a:endParaRPr lang="th-TH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0" rtlCol="0" anchor="t">
            <a:normAutofit lnSpcReduction="10000"/>
          </a:bodyPr>
          <a:lstStyle/>
          <a:p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บุคลากรด้าน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การท่องเที่ยว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มีขีดความสามารถ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ระดับสากล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พัฒนาบุคลากรให้มีขีดความสามารถด้านการสื่อสารและการให้บริการในระดับมาตรฐานสากล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จัดให้มีระบบการควบคุมคุณภาพและมาตรฐานบุคลากร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ด้านการท่องเที่ยว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Chevron 34"/>
          <p:cNvSpPr/>
          <p:nvPr/>
        </p:nvSpPr>
        <p:spPr>
          <a:xfrm>
            <a:off x="497419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>
            <a:normAutofit/>
          </a:bodyPr>
          <a:lstStyle/>
          <a:p>
            <a:pPr algn="ctr"/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พัฒนาโครงสร้างพื้นฐานและสิ่งอำนวยความสะดวก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910987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นักท่องเที่ยวได้รับความสะดวกในการท่องเที่ยว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910987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0" rtlCol="0" anchor="t">
            <a:normAutofit fontScale="92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พัฒนาระบบโลจิสติกส์เพื่อการท่องเที่ยว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ปรับปรุง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ป้ายบอก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ทาง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ให้ได้มาตรฐานสากล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ท่าเรือและสิ่งอำนวยความสะดวกรองรับ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การท่องเที่ยวทางน้ำ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พัฒนาศูนย์กลางการให้บริการข้อมูลและการอำนวยความสะดวกแบบครบวงจร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426836" y="222180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ส่งเสริมและพัฒนาการท่องเที่ยวเพาะกลุ่ม</a:t>
            </a:r>
          </a:p>
        </p:txBody>
      </p:sp>
      <p:sp>
        <p:nvSpPr>
          <p:cNvPr id="17" name="Pentagon 16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กิจกรรมการท่องเที่ยว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29687" y="3295655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>
            <a:normAutofit fontScale="92500"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ขยายฐานเพิ่มจำนวนและโอกาสในการสร้างรายได้จากนักท่องเที่ยว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เฉพาะกลุ่ม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>
            <a:normAutofit/>
          </a:bodyPr>
          <a:lstStyle/>
          <a:p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ขยายระยะเวลาและเสริมสร้างศักยภาพเพิ่มมูลค่าทางการท่องเที่ยว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32378" y="4114202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t"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สำรวจแหล่งท่องเที่ยวที่มี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ศักยภาพ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และเพิ่มศักยภาพแหล่ง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ท่องเที่ยว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/ประชาสัมพันธ์แหล่งท่องเที่ยว และกิจกรรมของการท่องเที่ยวเฉพาะกลุ่ม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พัฒนาแหล่งท่องเที่ยวให้ได้มาตรฐาน</a:t>
            </a:r>
            <a:endParaRPr lang="th-TH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>
            <a:normAutofit fontScale="77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จัดกิจกรรมการท่องเที่ยว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เทศกาล</a:t>
            </a:r>
            <a:b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วันสำคัญ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ปรับปรุงรูปแบบการจัดงานมรดกโลก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เชื่อมโยงเส้นทางการท่องเที่ยวเชิงศาสนา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วัฒนธรรม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จัดกิจกรรมการท่องเที่ยวภาคกลางคืน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สร้างถนนคนเดิน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พัฒนาเส้นทางจักรยานเพื่อการท่องเที่ยว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ส่งเสริมกีฬาพื้นบ้านให้เป็นที่รู้จักในระดับนานาชาติ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5314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85753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10987" y="6227093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13"/>
          <p:cNvSpPr/>
          <p:nvPr/>
        </p:nvSpPr>
        <p:spPr>
          <a:xfrm>
            <a:off x="893348" y="829413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3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3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  <a:r>
              <a:rPr lang="th-TH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การเพิ่มศักยภาพทางเศรษฐกิจของประเทศ</a:t>
            </a:r>
            <a:endParaRPr lang="en-US" sz="13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3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พัฒนาแหล่งท่องเที่ยว กิจกรรมการท่องเที่ยว และการตลาดเชิงรุกอย่างยั่งยืน</a:t>
            </a:r>
          </a:p>
          <a:p>
            <a:r>
              <a:rPr lang="th-TH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เพื่อเพิ่มรายได้จากการท่องเที่ยว</a:t>
            </a:r>
            <a:endParaRPr lang="en-US" sz="13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3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๑.พัฒนาและฟื้นฟูแหล่งท่องเที่ยวให้มีศักยภาพอย่างยั่งยืน ๒.พัฒนาสินค้าบริการและ</a:t>
            </a:r>
          </a:p>
          <a:p>
            <a:r>
              <a:rPr lang="th-TH" sz="13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ปัจจัยสนับสนุนการท่องเที่ยว ๓.สร้างความเชื่อมั่น ความปลอดภัย และส่งเสริม</a:t>
            </a:r>
          </a:p>
          <a:p>
            <a:r>
              <a:rPr lang="th-TH" sz="13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3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การท่องเที่ยว ๔.พัฒนาการตลาดเชิงรุก</a:t>
            </a:r>
            <a:endParaRPr lang="en-US" sz="13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9" name="Rectangle 6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4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27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กระบวนงานสร้างคุณค่า</a:t>
            </a:r>
            <a:endParaRPr lang="th-TH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(Value Chain)</a:t>
            </a:r>
          </a:p>
          <a:p>
            <a:r>
              <a:rPr lang="th-TH" sz="44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ด้านสังคม</a:t>
            </a:r>
            <a:endParaRPr lang="th-TH" sz="44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8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ส่งเสริมสุขภาพและสุขภาวะทาง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สังคม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5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7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2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7" name="Pentagon 6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อัตราผู้ป่วยรายใหม่จากโรคเบาหวาน ความดันโลหิตสูง โรคอ้วน ไม่เพิ่มขึ้น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จำนวนประชาชนที่ร่วมกิจกรรมเพื่อสุขภาพเพิ่มขึ้น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จำนวนสิ่งอำนวยความสะดวกสำหรับผู้สูงอายุและคนพิการเพิ่มขึ้น</a:t>
            </a:r>
          </a:p>
        </p:txBody>
      </p:sp>
      <p:sp>
        <p:nvSpPr>
          <p:cNvPr id="8" name="Oval 7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ลดอัตราผู้ป่วยราย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ใหม่และ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ประชาชนมีสุขภาวะทางสังคมดี</a:t>
            </a:r>
          </a:p>
        </p:txBody>
      </p:sp>
      <p:sp>
        <p:nvSpPr>
          <p:cNvPr id="13" name="Chevron 12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>
            <a:normAutofit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พัฒนาระบบข่าวสาร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</a:t>
            </a:r>
          </a:p>
        </p:txBody>
      </p:sp>
      <p:sp>
        <p:nvSpPr>
          <p:cNvPr id="14" name="Chevron 13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 fontScale="92500" lnSpcReduction="10000"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ส่งเสริมกิจกรรมด้านสุขภาพและสร้าง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เสริมสุข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ภาวะทางสังคม</a:t>
            </a:r>
          </a:p>
        </p:txBody>
      </p:sp>
      <p:sp>
        <p:nvSpPr>
          <p:cNvPr id="15" name="Chevron 14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 fontScale="92500" lnSpcReduction="20000"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พัฒนาบุคลากรและสร้างเครือข่ายการพัฒนาด้าน</a:t>
            </a:r>
            <a:b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สุขภาวะ</a:t>
            </a:r>
          </a:p>
        </p:txBody>
      </p:sp>
      <p:sp>
        <p:nvSpPr>
          <p:cNvPr id="16" name="Pentagon 15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พัฒนาสถานที่และ</a:t>
            </a:r>
            <a:b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สิ่งอำนวยความสะดวก</a:t>
            </a:r>
            <a:b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แก่ประชาชน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มีระบบบริการข่าวสารข้อมูลด้าน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ครอบคลุม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ปัจจุบัน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>
            <a:normAutofit fontScale="92500" lnSpcReduction="10000"/>
          </a:bodyPr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ประชาชนมีส่วนร่วมในกิจกรรมด้านสุขภาพและสุขภาวะทางสังคมอย่างต่อเนื่อง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มีเครือข่ายบุคลากรด้านสุขภาพ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ประชาชนมีสถานที่และสิ่งอำนวยความสะดวกสำหรับกิจกรรมเพื่อ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สุขภาพอย่างเพียงพอ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 เผยแพร่และประชาสัมพันธ์ ข้อมูลข่าวสารด้านสุขภาพและสุขภาวะทางสังคมให้บริการประชาชน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จัดกิจกรรมส่งเสริมสุขภาพและสุขภาวะทางสังคมของประชาชน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พัฒนาบุคลากรด้านสุขภาพและสุขภาวะ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จัดระบบเครือข่ายบุคลากรเพื่อการพัฒนาด้านสุขภาพและสุขภาวะของประชาชนอย่างยั่งยืน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จัดหาอุปกรณ์และพัฒนาสถานที่</a:t>
            </a:r>
            <a:r>
              <a:rPr lang="th-TH"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</a:t>
            </a:r>
            <a:r>
              <a:rPr lang="th-TH" sz="1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กิจกรรมเพื่อ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ของประชาชน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ปรับสภาพแวดล้อม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ที่อยู่อาศัย และสนับสนุนส่งเสริม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การจัดสิ่งอำนวยความสะดวกแก่ผู้สูงอายุ และคนพิการ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82278" y="6227092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13"/>
          <p:cNvSpPr/>
          <p:nvPr/>
        </p:nvSpPr>
        <p:spPr>
          <a:xfrm>
            <a:off x="882318" y="781418"/>
            <a:ext cx="5386230" cy="122582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การยกระดับคุณภาพบริการด้านสาธารณสุขและสุขภาพของประชาชน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ลดปัญหาสุขภาพและพัฒนาสุขภาวะทางสังคมของประชาชน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1.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พัฒนาสถานที่ สิ่งอำนวยความสะดวกและระบบข้อมูลข่าวสารด้านสุขภาพ</a:t>
            </a:r>
          </a:p>
          <a:p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๒.พัฒนาบุคลากรและส่งเสริมการมีส่วนร่วมของภาคเครือข่าย</a:t>
            </a:r>
          </a:p>
          <a:p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๓.ส่งเสริมการจัดกิจกรรมด้านสุขภาพ</a:t>
            </a:r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92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สร้าง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สังคมแห่งการเรียนรู้ตลอด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ชีวิต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6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8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>
            <a:normAutofit/>
          </a:bodyPr>
          <a:lstStyle/>
          <a:p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4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8" name="Pentagon 7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0" rtlCol="0" anchor="t" anchorCtr="0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จำนวนผู้ใช้บริการแหล่งความรู้ต่างๆเพิ่มขึ้น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จำนวนผู้มีความรู้ความเข้าใจที่เกิดจากทักษะในการแสวงหาความรู้เพิ่มขึ้น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ขีดความสามารถในการสื่อสารด้วยภาษาต่างประเทศเพิ่มขึ้น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จำนวนคนพิการและผู้ด้อยโอกาสเข้าถึงบริการทางการศึกษาเพิ่มขึ้น</a:t>
            </a:r>
          </a:p>
        </p:txBody>
      </p:sp>
      <p:sp>
        <p:nvSpPr>
          <p:cNvPr id="9" name="Oval 8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ประชาชนมีทักษะการแสวงหาความรู้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th-TH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ส่งเสริมการจัดกิจกรรมสู่สังคมแห่งการเรียนรู้ตลอดชีวิตอย่างยั่งยืน</a:t>
            </a:r>
          </a:p>
        </p:txBody>
      </p:sp>
      <p:sp>
        <p:nvSpPr>
          <p:cNvPr id="15" name="Chevron 14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 fontScale="92500" lnSpcReduction="1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ขยายแหล่งเรียนรู้เพิ่มโอกาสการเข้าถึงอย่าง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เท่าเทียม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 lnSpcReduction="1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พัฒนาระบบการจัดการความรู้สำหรับประชาชน</a:t>
            </a:r>
          </a:p>
        </p:txBody>
      </p:sp>
      <p:sp>
        <p:nvSpPr>
          <p:cNvPr id="17" name="Pentagon 16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พัฒนาแหล่งเรียนรู้ให้ได้ระดับมาตรฐานสากล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เพิ่มโอกาสและพัฒนาขีดความสามารถในการแสวงหาความรู้ของประชาชน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ประชาชนสามารถเข้าถึงแหล่งบริการความรู้ได้อย่างทั่วถึงและเท่าเทียม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มีระบบการบริการความรู้สำหรับประชาชน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มีแหล่งเรียนรู้ที่ได้มาตรฐานคุณภาพ</a:t>
            </a:r>
            <a:b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ในระดับสากล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จัดกิจกรรมเพื่อพัฒนาทักษะ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ขีด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ความสามารถในการแสวงหาความรู้ของประชาชน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ส่งเสริมการมีส่วนร่วมของภาคีเครือข่ายในการจัดกิจกรรมการเรียนรู้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แหล่งเรียนรู้และช่องทางในการเข้าถึงเพื่อขยายโอกาสในการเข้าใช้บริการอย่างทั่วถึงและเท่าเทียม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จัดระบบบริการและการจัดการความรู้ที่จำเป็นต่อประชาชน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สร้างโอกาสทางการศึกษาสำหรับคนพิการและผู้ด้อยโอกาส</a:t>
            </a: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พัฒนาแหล่งเรียนรู้ที่ได้มาตรฐานคุณภาพ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ในระดับสากล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จัดระบบการบูรณาการด้านการให้บริการแหล่งเรียนรู้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82278" y="6224076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13"/>
          <p:cNvSpPr/>
          <p:nvPr/>
        </p:nvSpPr>
        <p:spPr>
          <a:xfrm>
            <a:off x="882318" y="781418"/>
            <a:ext cx="5386230" cy="122582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การศึกษาและเรียนรู้ การทะนุบำรุงศาสนา ศิลปะและวัฒนธรรม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สร้างสังคมแห่งการเรียนรู้อย่างทั่วถึงและเท่าเทียม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1.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พัฒนาแหล่งเรียนรู้ให้ได้มาตรฐานคุณภาพ</a:t>
            </a:r>
          </a:p>
          <a:p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๒.จัดระบบการบริการความรู้อย่างทั่วถึงและเท่าเทียม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513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สร้าง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ภูมิคุ้มกันเด็กและเยาวชนสู่สังคม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คุณภาพ</a:t>
            </a:r>
            <a:endParaRPr lang="th-TH" sz="20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9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2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19" name="Pentagon 18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ปัญหาเด็กและเยาวชนลดลง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จำนวนเด็กและเยาวชนเข้าร่วมกิจกรรมสร้างสรรค์เพิ่มขึ้น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200" dirty="0"/>
          </a:p>
        </p:txBody>
      </p:sp>
      <p:sp>
        <p:nvSpPr>
          <p:cNvPr id="13" name="Oval 12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เด็กและเยาวชนพร้อมสู่สังคมคุณภาพ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>
            <a:normAutofit lnSpcReduction="10000"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ส่งเสริมสนับสนุนการจัดกิจกรรมพัฒนาเด็กและเยาวชน</a:t>
            </a:r>
          </a:p>
        </p:txBody>
      </p:sp>
      <p:sp>
        <p:nvSpPr>
          <p:cNvPr id="32" name="Chevron 31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>
            <a:normAutofit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เพิ่มและพัฒนาพื้นที่กิจกรรมสร้างสรรค์</a:t>
            </a:r>
          </a:p>
        </p:txBody>
      </p:sp>
      <p:sp>
        <p:nvSpPr>
          <p:cNvPr id="31" name="Chevron 30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เสริมสร้างครอบครัวเข้มแข็ง</a:t>
            </a:r>
          </a:p>
        </p:txBody>
      </p:sp>
      <p:sp>
        <p:nvSpPr>
          <p:cNvPr id="9" name="Pentagon 8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สร้างเครือข่ายเฝ้าระวังพฤติกรรมเด็ก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และเยาวชน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สร้างภูมิคุ้มกันเด็กและเยาวชน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จากพฤติกรรมเสี่ยง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36000" rtlCol="0" anchor="t">
            <a:normAutofit fontScale="925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เด็กและเยาวชนมีพื้นที่สำหรับกิจกรรมสร้างสรรค์อย่างเพียงพอ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ลดปัญหาครอบครัว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ลดโอกาสการเกิดปัญหาเด็ก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และเยาวชน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จัดกิจกรรมสร้างสรรค์เพื่อสร้างภูมิคุ้มกันสำหรับเด็กและเยาวชน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สนับสนุนให้ทุกภาคส่วนจัดหาและพัฒนาพื้นที่กิจกรรมสร้างสรรค์สำหรับเด็กและเยาวชนอย่างเพียงพอและทั่วถึง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จัดระเบียบพื้นที่เสี่ยงต่อเด็กและเยาวชน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เฝ้าระวังและติดตาม แก้ไขปัญหาครอบครัว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จัดระบบการดูแล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ให้ความช่วยเหลือปัญหาครอบครัว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จัดกิจกรรมเสริมสร้างครอบครัวเข้มแข็ง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จัดระบบเครือข่ายเฝ้าระวังปัญหาเด็กและเยาวชนโดยทุกภาคส่วน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บูรณาการข้อมูลข่าวสารเพื่อการเฝ้าระวังปัญหาเด็กและเยาวชน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84969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907512" y="6230251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13"/>
          <p:cNvSpPr/>
          <p:nvPr/>
        </p:nvSpPr>
        <p:spPr>
          <a:xfrm>
            <a:off x="882318" y="781419"/>
            <a:ext cx="5386230" cy="122582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พัฒนาเมืองและชุมชนให้น่าอยู่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ป้องกันและแก้ไขปัญหาพฤติกรรมเสี่ยงของเด็กและเยาวชน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๑.สร้างเครือข่ายเฝ้าระวังพฤติกรรมเด็กและเยาวชน</a:t>
            </a:r>
          </a:p>
          <a:p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๒.เสริมสร้างครอบครัวเข้มแข็ง ๓.จัดสรรพื้นที่และส่งเสริมกิจกรรมสร้างสรรค์แก่เด็กและเยาวชน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93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เสริมบทบาทความพร้อม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เข้าสู่ประชาคมอาเซียน</a:t>
            </a:r>
            <a:endParaRPr lang="th-TH" alt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10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8" name="Pentagon 7"/>
          <p:cNvSpPr/>
          <p:nvPr/>
        </p:nvSpPr>
        <p:spPr>
          <a:xfrm rot="5400000" flipH="1">
            <a:off x="9614161" y="4127725"/>
            <a:ext cx="3239724" cy="1661266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0" bIns="72000" rtlCol="0" anchor="t" anchorCtr="0">
            <a:normAutofit fontScale="85000" lnSpcReduction="1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แหล่งเรียนรู้ด้านอาเซียนในหน่วยงานในจังหวัดมีศักยภาพเพิ่มขึ้น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พื้นที่บริการสาธารณะได้มาตรฐานสากล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ระบบบริการภาครัฐ มีมาตรฐานสากล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บุคลากรภาครัฐมีสมรรถนะสูงขึ้นในระดับสากล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ภาคประชาชนมีความรู้ความเข้าใจในการเป็นสังคมพหุวัฒนธรรม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มีเครือข่ายและกิจกรรมร่วมกับกลุ่มประเทศสมาชิกประชาคมอาเซียนเพิ่มขึ้น</a:t>
            </a:r>
          </a:p>
        </p:txBody>
      </p:sp>
      <p:sp>
        <p:nvSpPr>
          <p:cNvPr id="9" name="Oval 8"/>
          <p:cNvSpPr/>
          <p:nvPr/>
        </p:nvSpPr>
        <p:spPr>
          <a:xfrm>
            <a:off x="1065873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เพิ่มขีดความสามารถในการแข่งขันรองรับประชาคมอาเซียน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7262481" y="2186172"/>
            <a:ext cx="1756102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เตรียมความพร้อม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ภาคประชาชน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87044" y="3258253"/>
            <a:ext cx="1312581" cy="83106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ภาคประชาชน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มีศักยภาพพร้อม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รองรับประชาคม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อาเซียน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522669" y="4127656"/>
            <a:ext cx="1300706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พัฒนาภาคประชาชนเพื่อการปรับตัวและมีความพร้อมรองรับการเข้าสู่ประชาคมอาเซียน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5868530" y="2184590"/>
            <a:ext cx="1738325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เตรียมความพร้อมบุคลากร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ภาครัฐ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392554" y="2186172"/>
            <a:ext cx="1818251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2833453" y="2186172"/>
            <a:ext cx="19048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เตรียมความพร้อมของพื้นที่</a:t>
            </a:r>
          </a:p>
        </p:txBody>
      </p:sp>
      <p:sp>
        <p:nvSpPr>
          <p:cNvPr id="17" name="Pentagon 16"/>
          <p:cNvSpPr/>
          <p:nvPr/>
        </p:nvSpPr>
        <p:spPr>
          <a:xfrm>
            <a:off x="1508605" y="2209922"/>
            <a:ext cx="1662114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พัฒนาแหล่ง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การเรียนรู้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8200" y="2209922"/>
            <a:ext cx="586840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</a:t>
            </a:r>
          </a:p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04969" y="3258253"/>
            <a:ext cx="1305241" cy="83106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บุคลากรภาครัฐ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ศักยภาพพร้อม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รองรับประชาคม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อาเซียน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63137" y="3246378"/>
            <a:ext cx="1490188" cy="842934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ระบบบริการภาครัฐ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พร้อมรองรับ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ประชาคมอาเซียน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97555" y="3258253"/>
            <a:ext cx="1490188" cy="831059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3600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พื้นที่บริการสาธารณะพร้อมรองรับการ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เข้าสู่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ประชาคม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อาเซียน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0480" y="3246378"/>
            <a:ext cx="1388981" cy="807309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ทุกภาคส่วนมีศักยภาพในการปรับตัวพร้อมเข้าสู่ประชาคมอาเซียน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199" y="3234504"/>
            <a:ext cx="586842" cy="807308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</a:t>
            </a:r>
          </a:p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28719" y="4114199"/>
            <a:ext cx="1305241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พัฒนาบุคลากรภาครัฐด้านสมรรถนะให้เป็นสากล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50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และกระบวนงานในการให้บริการภาครัฐให้ได้ระดับมาตรฐานรองรับการเข้าถึงจากประชนในกลุ่มประเทศอาเซียน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002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พัฒนาพื้นที่บริการสาธารณะให้ได้มาตรฐานสากล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20480" y="4114199"/>
            <a:ext cx="1388981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พัฒนาระบบข้อมูล สารสนเทศ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พัฒนาแหล่ง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เรียนรู้ในหน่วยงาน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ที่มีศักยภาพ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บูรณาการ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ความร่วมมือเครือข่ายแหล่งการเรียนรู้ระหว่างหน่วยงาน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8198" y="4089313"/>
            <a:ext cx="586842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528394" y="6224076"/>
            <a:ext cx="1271231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22953" y="6227092"/>
            <a:ext cx="1311007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86887" y="6224077"/>
            <a:ext cx="146643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002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0480" y="6224078"/>
            <a:ext cx="1388981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11"/>
          <p:cNvSpPr/>
          <p:nvPr/>
        </p:nvSpPr>
        <p:spPr>
          <a:xfrm>
            <a:off x="838199" y="819888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นโยบายรัฐบาล 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ส่งเสริมบทบาทและการใช้โอกาสในประชาคมอาเซียน</a:t>
            </a:r>
          </a:p>
          <a:p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 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พัฒนาแหล่งการเรียนรู้สู่ประชาคมอาเซียน  </a:t>
            </a:r>
          </a:p>
          <a:p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กลยุทธ์ 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 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พัฒนาฐานข้อมูลแหล่งการเรียนรู้ของจังหวัดให้ได้มาตรฐาน</a:t>
            </a:r>
          </a:p>
          <a:p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 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พัฒนาและจัดการพื้นที่เครือข่ายแหล่งการเรียนรู้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3.  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ส่งเสริมประชาสัมพันธ์กิจกรรมแหล่งการเรียนรู้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4. 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สร้างกิจกรรมที่ส่งเสริมการใช้แหล่งการเรียนรู้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endParaRPr lang="th-TH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Rectangle 6"/>
          <p:cNvSpPr/>
          <p:nvPr/>
        </p:nvSpPr>
        <p:spPr>
          <a:xfrm>
            <a:off x="6301801" y="819887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2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Chevron 27"/>
          <p:cNvSpPr/>
          <p:nvPr/>
        </p:nvSpPr>
        <p:spPr>
          <a:xfrm>
            <a:off x="8673631" y="2196072"/>
            <a:ext cx="1901978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การแลกเปลี่ยนเรียนรู้กับกลุ่มประเทศสมาชิกอาเซียนเป้าหมาย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Rectangle 33"/>
          <p:cNvSpPr/>
          <p:nvPr/>
        </p:nvSpPr>
        <p:spPr>
          <a:xfrm>
            <a:off x="8886319" y="3280028"/>
            <a:ext cx="1312581" cy="83106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มีการพัฒนาด้านต่างๆ ร่วมกับเครือข่ายในกลุ่มประเทศสมาชิกประชาคมอาเซียน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35"/>
          <p:cNvSpPr/>
          <p:nvPr/>
        </p:nvSpPr>
        <p:spPr>
          <a:xfrm>
            <a:off x="8874444" y="4137556"/>
            <a:ext cx="1324456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สร้างเครือข่ายความร่วมมือกับกลุ่มประเทศสมาชิกประชาคมอาเซียน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จัดกิจกรรมด้านต่างๆ ร่วมกัน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34"/>
          <p:cNvSpPr/>
          <p:nvPr/>
        </p:nvSpPr>
        <p:spPr>
          <a:xfrm>
            <a:off x="8856419" y="6245851"/>
            <a:ext cx="1271231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4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กระบวนงานสร้างคุณค่า</a:t>
            </a:r>
            <a:endParaRPr lang="th-TH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(Value Chain)</a:t>
            </a:r>
          </a:p>
          <a:p>
            <a:r>
              <a:rPr lang="th-TH" sz="44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</a:t>
            </a:r>
            <a:r>
              <a:rPr lang="th-TH" sz="4400" b="1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ความมั่นคง</a:t>
            </a:r>
            <a:endParaRPr lang="th-TH" sz="44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7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ปกป้อง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และเชิดชูสถาบันพระมหากษัตริย์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5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11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7" name="Pentagon 6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ไม่มีคดีเกี่ยวกับการ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หมิ่นสถาบันฯ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จำนวนประชาชนเข้าร่วมกิจกรรมเทิดพระเกียรติและเชิดชูสถาบันฯ</a:t>
            </a:r>
          </a:p>
        </p:txBody>
      </p:sp>
      <p:sp>
        <p:nvSpPr>
          <p:cNvPr id="8" name="Oval 7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สถาบันพระมหากษัตริย์</a:t>
            </a:r>
            <a:b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มั่นคงปลอดภัย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เสริมกิจกรรม</a:t>
            </a:r>
            <a:b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เทิดพระเกียรติ</a:t>
            </a:r>
            <a:b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และเชิดชู</a:t>
            </a:r>
            <a:b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สถาบันฯในทุกองค์กร</a:t>
            </a:r>
          </a:p>
        </p:txBody>
      </p:sp>
      <p:sp>
        <p:nvSpPr>
          <p:cNvPr id="15" name="Chevron 14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 lnSpcReduction="1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สร้างเครือข่ายเฝ้าระวังเพื่อการปกป้องสถาบันฯ</a:t>
            </a:r>
          </a:p>
        </p:txBody>
      </p:sp>
      <p:sp>
        <p:nvSpPr>
          <p:cNvPr id="16" name="Pentagon 15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ปลูกฝังความรัก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ในสถาบัน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พระมหากษัตริย์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แสดงพลังแห่งความจงรักภักดีต่อสถาบันฯ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มีระบบข้อมูลเพื่อความมั่นคงของสถาบันฯ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เยาวชนและประชาชนมีความรักและเทิดทูนสถาบันฯ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0" rtlCol="0" anchor="t"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จัดกิจกรรมและส่งเสริมเผยแพร่โครงการอันเนื่องมาจากพระราชดำริ รวมทั้งสร้าง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สื่อประชาสัมพันธ์ และกิจกรรมที่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เกี่ยวเนื่องกับการเทิดพระเกียรติและเชิดชูสถาบันฯ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บูรณาการเพื่อสร้างเครือข่ายและประสานความร่วมมือกับหน่วยงานของรัฐเพื่อปกป้องและเชิดชูสถาบันฯ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ส่งเสริมให้มีระบบเพื่อการปลูกฝัง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เยาวชนและประชาชน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ให้มีความรักและเทิดทูนสถาบันฯอย่างยั่งยืน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11"/>
          <p:cNvSpPr/>
          <p:nvPr/>
        </p:nvSpPr>
        <p:spPr>
          <a:xfrm>
            <a:off x="838198" y="819888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1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 คสช. : -</a:t>
            </a:r>
          </a:p>
          <a:p>
            <a:r>
              <a:rPr lang="th-TH" sz="11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นโยบายรัฐบาล : การปกป้องและเชิดชูสถาบันพระมหากษัตริย์</a:t>
            </a:r>
          </a:p>
          <a:p>
            <a:r>
              <a:rPr lang="th-TH" sz="11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 : </a:t>
            </a:r>
            <a:r>
              <a:rPr lang="th-TH" sz="11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สถาบันพระมหากษัตริย์มีความมั่นคง</a:t>
            </a:r>
            <a:endParaRPr lang="th-TH" sz="11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1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กลยุทธ์ : สร้างจิตสำนึกให้เยาวชนและประชาชนมีความรักและเทิดทูนสถาบันพระมหากษัตริย์ โดยการทำงานอย่างบูรณาการของหน่วยงานของรัฐ และจัดกิจกรรมและเผยแพร่โครงการอันเนื่องมาจากพระราชดำริ พร้อมทั้งประชาสัมพันธ์กิจกรรมอื่นๆ ที่เกี่ยวเนื่องกับการเทิดพระเกียรติ</a:t>
            </a:r>
          </a:p>
        </p:txBody>
      </p:sp>
      <p:sp>
        <p:nvSpPr>
          <p:cNvPr id="27" name="Rectangle 5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2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27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สร้าง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ความสมานฉันท์ในสังคม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6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12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8" name="Pentagon 7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ไม่เกิดเหตุความขัดแย้ง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ที่มีความรุนแรง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ไม่เกิดเหตุความแตกแยก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แบ่งฝ่ายในหมู่ประชาชน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จำนวนเรื่องร้องเรียนเรื่องความไม่เป็นธรรมลดลง</a:t>
            </a:r>
          </a:p>
        </p:txBody>
      </p:sp>
      <p:sp>
        <p:nvSpPr>
          <p:cNvPr id="9" name="Oval 8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ประชาชนมีความสงบสุขเกิดความเป็นธรรม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สร้างความปรองดองสมานฉันท์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 fontScale="92500" lnSpcReduction="1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สร้างความตระหนักการให้การยอมรับกติกาของสังคม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</a:t>
            </a:r>
            <a:b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</a:t>
            </a: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เหลื่อมล้ำ</a:t>
            </a:r>
            <a:b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และสร้างความเสมอภาค</a:t>
            </a:r>
          </a:p>
        </p:txBody>
      </p:sp>
      <p:sp>
        <p:nvSpPr>
          <p:cNvPr id="17" name="Pentagon 16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สร้างจิตสำนึก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รู้รักสามัคคี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เกิดความปรองดอง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สมานฉันท์ อยู่ร่วมกัน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อย่างสันติ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ประชาชนมีความตระหนักในสิทธิ หน้าที่ และความรับผิดชอบ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ต่อสังคม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มีความเสมอภาคเท่าเทียมในหมู่ประชาชน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ประชาชนมีความ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สมัครสมานสามัคคี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จัดกิจกรรมปรับทัศนคติเพื่อความปรองดองสมานฉันท์และลดความขัดแย้ง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จัดกิจกรรมเพื่อพัฒนาให้เกิดความตระหนักในสิทธิ หน้าที่ และความรับผิดชอบของประชาชนที่มีต่อสังคม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อำนวยความยุติธรรมเพื่อลด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ความเหลื่อม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การบังคับใช้กฎหมายอย่างจริงจัง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จัดกิจกรรมปลูกฝัง สร้างจิตสำนึก เพื่อให้เกิด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การรู้รักสามัคคี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ในเยาวชนและประชาชน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84969" y="6227092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12"/>
          <p:cNvSpPr/>
          <p:nvPr/>
        </p:nvSpPr>
        <p:spPr>
          <a:xfrm>
            <a:off x="838198" y="819888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 คสช. : ยุทธศาสตร์การสร้างความเป็นธรรมในสังคม</a:t>
            </a:r>
          </a:p>
          <a:p>
            <a:pPr lvl="0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นโยบายรัฐบาล : 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การลดความเหลื่อมล้ำของสังคม และการสร้างโอกาสการเข้าถึงบริการของรัฐ</a:t>
            </a:r>
            <a:endParaRPr lang="th-TH" sz="11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 : 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เกิดความเป็นธรรมในสังคม</a:t>
            </a:r>
            <a:endParaRPr lang="th-TH" sz="11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กลยุทธ์ : จัดกิจกรรมปลูกจิตสำนึกเพื่อให้เกิดความสามัคคี 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ให้ตระหนักถึงสิทธิ หน้าที่และความรับผิดชอบต่อ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สังคม การอำนวยความยุติธรรมเพื่อลดความเหลื่อมล้ำ </a:t>
            </a:r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รวมทั้งจัดกิจกรรมปรับทัศนคติเพื่อความปรองดองสมานฉันท์</a:t>
            </a:r>
          </a:p>
        </p:txBody>
      </p:sp>
      <p:sp>
        <p:nvSpPr>
          <p:cNvPr id="34" name="Rectangle 6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2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226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1354" y="527538"/>
            <a:ext cx="5779477" cy="388034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/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การสร้างความเป็นธรรมในสังคม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การพัฒนาคนสู่สังคมแห่งการเรียนรู้ตลอดชีวิตอย่างยั่งยืน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การสร้างความเข้มแข็งภาคการเกษตร</a:t>
            </a:r>
            <a:b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ความมั่นคงของอาหารและพลังงาน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การปรับโครงสร้างเศรษฐกิจสู่การเติบโตอย่างมีคุณภาพ</a:t>
            </a:r>
            <a:b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และยั่งยืน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การสร้างความเชื่อมโยงกับประเทศในภูมิภาคเพื่อความมั่นคงทางเศรษฐกิจและสังคม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การจัดการทรัพยากรธรรมชาติและสิ่งแวดล้อมอย่างยั่งยืน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การปรับปรุง เปลี่ยนแปลงโครงสร้าง</a:t>
            </a:r>
            <a:b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การบริหารงานของรัฐวิสาหกิจให้เกิดประโยชน์กับประชาชน </a:t>
            </a:r>
            <a:b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ในการใช้บริการอย่างแท้จริง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การปรับปรุงระบบโทรคมนาคม เทคโนโลยี</a:t>
            </a:r>
            <a:b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ของชาติให้เกิดความมั่นคงและยั่งยืนในอนาคตให้ทัดเทียมอาเซียน และประชาคมโลก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การป้องกันและปราบปรามการทุจริต คอรัปชั่นอย่างยั่งยืน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166337" y="527538"/>
            <a:ext cx="5814647" cy="3880340"/>
          </a:xfrm>
          <a:prstGeom prst="roundRect">
            <a:avLst/>
          </a:prstGeom>
          <a:solidFill>
            <a:srgbClr val="FFFF66">
              <a:alpha val="8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>
            <a:normAutofit/>
          </a:bodyPr>
          <a:lstStyle/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การปกป้องและเชิดชูสถาบันพระมหากษัตริย์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การรักษาความมั่นคงของรัฐและการต่างประเทศ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การลดความเหลื่อมล้ำของสังคม และการสร้างโอกาส</a:t>
            </a:r>
            <a:b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การเข้าถึงบริการของรัฐ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การศึกษาและเรียนรู้ การทะนุบำรุงศาสนา ศิลปะและวัฒนธรรม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การยกระดับคุณภาพบริการด้านสาธารณสุข และสุขภาพ</a:t>
            </a:r>
            <a:b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ของประชาชน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การเพิ่มศักยภาพทางเศรษฐกิจของประเทศ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การส่งเสริมบทบาทและการใช้โอกาสในประชาคมอาเซียน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การพัฒนาและส่งเสริมการใช้ประโยชน์จากวิทยาศาสตร์ เทคโนโลยี การวิจัยและพัฒนา และนวัตกรรม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การรักษาความมั่นคงของฐานทรัพยากร และสร้างสมดุลระหว่างการอนุรักษ์กับการใช้ประโยชน์อย่างยั่งยืน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การส่งเสริมการบริหารราชการแผ่นดินที่มีธรรมาภิบาล</a:t>
            </a:r>
            <a:b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และการป้องกันปราบปรามการทุจริตและประพฤติมิชอบภาครัฐ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การปรับปรุงกฎหมายและกระบวนการยุติธรรม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6596" y="208111"/>
            <a:ext cx="3751385" cy="369332"/>
          </a:xfrm>
          <a:prstGeom prst="rect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นโยบาย คสช.</a:t>
            </a:r>
            <a:endParaRPr lang="th-TH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7967" y="208111"/>
            <a:ext cx="3751385" cy="369332"/>
          </a:xfrm>
          <a:prstGeom prst="rect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นโยบาย รัฐบาล</a:t>
            </a:r>
            <a:endParaRPr lang="th-TH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06968" y="4911971"/>
            <a:ext cx="6107723" cy="1790729"/>
          </a:xfrm>
          <a:prstGeom prst="roundRect">
            <a:avLst/>
          </a:prstGeom>
          <a:solidFill>
            <a:srgbClr val="99FF33">
              <a:alpha val="81961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>
            <a:normAutofit lnSpcReduction="10000"/>
          </a:bodyPr>
          <a:lstStyle/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ตามรอยเท้าพ่อ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คนไทยรักกัน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เมืองสวยน้ำใส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เมืองไทยน่าอยู่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ดำรงธรรมดำรงไทย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มหาดไทยใสสะอาด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ลดความเลื่อมล้ำแบ่งปันความสุข</a:t>
            </a:r>
          </a:p>
          <a:p>
            <a:pPr marL="342900" indent="-342900">
              <a:buFont typeface="+mj-cs"/>
              <a:buAutoNum type="thaiNumPeriod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เรียนรู้ค่านิยมก้าวไกลสู่อนาคต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5138" y="4577808"/>
            <a:ext cx="3751385" cy="369332"/>
          </a:xfrm>
          <a:prstGeom prst="rect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นโยบาย กระทรวงมหาดไทย</a:t>
            </a:r>
            <a:endParaRPr lang="th-TH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8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ป้องกันและปราบปรามการทุจริต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คอรัปชั่น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6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13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8" name="Pentagon 7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0" bIns="36000" rtlCol="0" anchor="t" anchorCtr="0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จำนวนเรื่องทุจริตคอรัปชั่นลดลง</a:t>
            </a:r>
          </a:p>
          <a:p>
            <a:pPr algn="ctr"/>
            <a:endParaRPr lang="th-TH" sz="1200" dirty="0"/>
          </a:p>
        </p:txBody>
      </p:sp>
      <p:sp>
        <p:nvSpPr>
          <p:cNvPr id="9" name="Oval 8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ลดปัญหา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การทุจริตคอรัปชั่น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สร้างจิตสำนึกด้านคุณธรรมจริยธรรม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 lnSpcReduction="1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สร้างความเข้มแข็งให้กับระบบควบคุมตรวจสอบ</a:t>
            </a:r>
          </a:p>
        </p:txBody>
      </p:sp>
      <p:sp>
        <p:nvSpPr>
          <p:cNvPr id="17" name="Pentagon 16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ส่งเสริมสนับสนุน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การบริหารจัดการ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ด้วยหลักธรรมาภิบาล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บุคลากรทุกภาคส่วนมีจิตสำนึกด้านคุณธรรมจริยธรรม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ระบบการควบคุมตรวจสอบมีความเข้มแข็ง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บริหารจัดการด้วยหลักธรรมาภิบาล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198" y="3282004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จัดกิจกรรมปลูกฝังสร้างจิตสำนึก ด้านคุณธรรม จริยธรรม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จัดกิจกรรมเผยแพร่ความรู้กฎหมายด้านการเงินการคลังให้แก่ส่วน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จัดระบบการควบคุมตรวจสอบการดำเนินงานอย่างเข้มงวด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บังคับใช้กฎระเบียบและปฏิบัติตามอย่างเคร่งครัด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ปราบปรามการทุจริตคอรัปชั่นอย่าง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จริงจัง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จัดระบบการบริหารจัดการด้วย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หลักธรรมาภิบาล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07512" y="6227093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12"/>
          <p:cNvSpPr/>
          <p:nvPr/>
        </p:nvSpPr>
        <p:spPr>
          <a:xfrm>
            <a:off x="838198" y="819888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>
            <a:normAutofit lnSpcReduction="10000"/>
          </a:bodyPr>
          <a:lstStyle/>
          <a:p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 คสช. : ยุทธศาสตร์ในการป้องกันและปราบปรามการทุจริต คอรัปชั่นอย่างยั่งยืน</a:t>
            </a:r>
          </a:p>
          <a:p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นโยบายรัฐบาล : การส่งเสริมการบริหารราชการแผ่นดินที่มีธรรมาภิบาลและการป้องกันปราบปรามการทุจริตและประพฤติมิชอบในภาครัฐ</a:t>
            </a:r>
          </a:p>
          <a:p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 : 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</a:t>
            </a:r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การทุจริต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คอรัปชั่นลดลง</a:t>
            </a:r>
            <a:endParaRPr lang="th-TH" sz="11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กลยุทธ์ : จัดระบบการบริหารจัดการด้วยหลักธรรมาภิบาล และจัดกิจกรรมต่างๆ เพื่อปลูกฝังและสร้างจิตสำนึก ด้านคุณธรรม จริยธรรม</a:t>
            </a:r>
          </a:p>
        </p:txBody>
      </p:sp>
      <p:sp>
        <p:nvSpPr>
          <p:cNvPr id="28" name="Rectangle 6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6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6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82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จัด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ระเบียบ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ลด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ปัญหา อยุธยาปลอดภัยน่า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อยู่</a:t>
            </a:r>
            <a:endParaRPr lang="th-TH" alt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14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59431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6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6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31" name="Pentagon 30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0" bIns="36000" rtlCol="0" anchor="t" anchorCtr="0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คดีอาชญากรรมลดลง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เพิ่มอัตราส่วนการจับกุมดำเนินในคดีอาชญากรรม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ระดับความเชื่อมั่นในความปลอดภัยของประชาชนเพิ่มขึ้น</a:t>
            </a:r>
          </a:p>
        </p:txBody>
      </p:sp>
      <p:sp>
        <p:nvSpPr>
          <p:cNvPr id="32" name="Oval 31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สังคมปลอดภัยจากปัญหาอาชญากรรม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Chevron 33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ส่งเสริมสนับสนุนการจัดกิจกรรมป้องกันปัญหา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อาชญากรรม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Chevron 34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สร้างเครือข่ายเฝ้าระวังปัญหาอาชญากรรม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Chevron 35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ป้องกันและปราบปรามอาชญากรรม</a:t>
            </a:r>
          </a:p>
        </p:txBody>
      </p:sp>
      <p:sp>
        <p:nvSpPr>
          <p:cNvPr id="37" name="Pentagon 36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จัดระบบการป้องปรามอาชญากรรม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สร้างความปลอดภัยจากปัญหาอาชญากรรมและ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ยาเสพติดให้กับสังคม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 lnSpcReduction="2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มีเครือข่ายประสานงานกับทางการเพื่อการป้องกันปัญหาอาชญากรรมและ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ยาเสพติด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36000" rtlCol="0" anchor="t">
            <a:normAutofit/>
          </a:bodyPr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ลดปัญหาอาชญากรรม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และยา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เสพ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ลดโอกาสการเกิดอาชญากรรมเพิ่มความเชื่อมั่นให้กับประชาชน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38198" y="3282004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จัดกิจกรรมเสริมสร้างภูมิคุ้มกัน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ปัญหาอาชญากรรม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พัฒนาบุคลากรภาคประชาสังคมเพื่อสร้างเครือข่ายเฝ้าระวังปัญหาอาชญากรรม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จัดให้มีระบบการประสานงานระหว่างเครือข่ายกับทางการ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จัดให้มีมาตรการ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เชิงรุกเพื่อการป้องกันและปราบปรามปัญหาอาชญากรรม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ส่งเสริมสนับสนุนการป้องกันปัญหาการค้ามนุษย์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พัฒนาระบบการป้องปรามปัญหาอาชญากรรม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บูรณาการเชื่อมโยงระบบข้อมูลข่าวสาร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484969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07512" y="6227093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1"/>
          <p:cNvSpPr/>
          <p:nvPr/>
        </p:nvSpPr>
        <p:spPr>
          <a:xfrm>
            <a:off x="838198" y="819888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 คสช. 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- </a:t>
            </a:r>
            <a:endParaRPr lang="th-TH" sz="11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</a:t>
            </a:r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รัฐบาล : 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การรักษาความมั่นคงของรัฐและการต่างประเทศ</a:t>
            </a:r>
            <a:endParaRPr lang="th-TH" sz="11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 : 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สังคมปลอดภัยจากปัญญหาอาชญากรรม</a:t>
            </a:r>
            <a:endParaRPr lang="th-TH" sz="11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กลยุทธ์ : 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๑. พัฒนาระบบการป้องกันและปราบปราม</a:t>
            </a:r>
          </a:p>
          <a:p>
            <a:pPr lvl="0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1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๒. พัฒนาบุคลากรและสร้างภาคีเครือข่ายการทำงาน </a:t>
            </a:r>
            <a:endParaRPr lang="th-TH" sz="11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ป้องกันและลดปัญหาสาธารณภัยและอุบัติภัย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4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15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6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endPara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Pentagon 18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ผลกระทบ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จากสาธารณภัยและอุบัติภัยที่ก่อให้เกิดความเสียหาย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ลดลง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ปัญหาอุทกภัยลดลง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อัตราการเกิดสาธารณภัยและอุบัติภัยลดลง</a:t>
            </a:r>
          </a:p>
          <a:p>
            <a:pPr algn="ctr"/>
            <a:endParaRPr lang="th-TH" sz="1200" dirty="0"/>
          </a:p>
        </p:txBody>
      </p:sp>
      <p:sp>
        <p:nvSpPr>
          <p:cNvPr id="13" name="Oval 12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ลดผลกระทบจาก</a:t>
            </a:r>
            <a:b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สาธารณภัยและอุบัติภัย</a:t>
            </a:r>
          </a:p>
        </p:txBody>
      </p:sp>
      <p:sp>
        <p:nvSpPr>
          <p:cNvPr id="32" name="Chevron 31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>
            <a:normAutofit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ฟื้นฟูบูรณะ</a:t>
            </a:r>
          </a:p>
        </p:txBody>
      </p:sp>
      <p:sp>
        <p:nvSpPr>
          <p:cNvPr id="31" name="Chevron 30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จัดการ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ภาวะ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ฉุกเฉิน</a:t>
            </a:r>
          </a:p>
        </p:txBody>
      </p:sp>
      <p:sp>
        <p:nvSpPr>
          <p:cNvPr id="9" name="Pentagon 8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การลดความ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เสี่ยง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ภัยพิบัติ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t">
            <a:normAutofit/>
          </a:bodyPr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ทำให้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กลับคืน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สู่ภาวะปกติอย่างรวดเร็ว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t">
            <a:normAutofit/>
          </a:bodyPr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ลดความสูญเสียและความเสียหายในชีวิตและทรัพย์สิน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ลดผลกระทบ และเตรียมความพร้อม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72000" rtlCol="0" anchor="t">
            <a:normAutofit fontScale="925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ฟื้นฟูบูรณะโครงสร้างพื้นฐานให้กลับคืนสู่สภาวะปกติ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ฟื้นฟูเยียวยาร่างกาย จิตใจ และการดำรงชีวิต ให้สามารถใช้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ชีวิตได้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ตามปกติ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บริหารจัดการผลกระทบด้านสิ่งแวดล้อม</a:t>
            </a: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การในการเผชิญ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ธารณภัยและอุบัติภัย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จัดสร้างระบบการป้องกันและ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เตรียมความพร้อมเพื่อลดผลกระทบ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จัดเตรียมจัดหาวัสดุอุปกรณ์ในการป้องกันภัย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เสริมสร้างกระบวนการการเรียนรู้ในการรับมือกับภัยพิบัติ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907512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1"/>
          <p:cNvSpPr/>
          <p:nvPr/>
        </p:nvSpPr>
        <p:spPr>
          <a:xfrm>
            <a:off x="838198" y="819888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 คสช. : ยุทธศาสตร์การจัดการทรัพยากรธรรมชาติและสิ่งแวดล้อมอย่างยั่งยืน</a:t>
            </a:r>
          </a:p>
          <a:p>
            <a:pPr lvl="0"/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นโยบายรัฐบาล : การรักษาความมั่นคงของฐานทรัพยากร และการสร้างความสมดุลระหว่างการอนุรักษ์กับการใช้ประโยชน์อย่างยั่งยืน</a:t>
            </a:r>
          </a:p>
          <a:p>
            <a:pPr lvl="0"/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 : </a:t>
            </a:r>
            <a:r>
              <a:rPr lang="th-TH" sz="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ผลกระทบ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จากสาธารณภัยและ</a:t>
            </a:r>
            <a:r>
              <a:rPr lang="th-TH" sz="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อุบัติภัยลดลง</a:t>
            </a:r>
            <a:endParaRPr lang="th-TH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กลยุทธ์ : จัดสร้างระบบการป้องกันและเตรียมความพร้อมจากสาธารณภัยและ</a:t>
            </a:r>
            <a:r>
              <a:rPr lang="th-TH" sz="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อุบัติภัย รวมทั้งจัดเตรียมวัสดุ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อุปกรณ์ในการป้องกันภัยให้พร้อมสำหรับการรับมือ </a:t>
            </a:r>
            <a:r>
              <a:rPr lang="th-TH" sz="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และให้ความรู้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ในการรับมือกับภัยพิบัติให้แก่ประชาชน รวมถึงการเตรียมความพร้อมในการฟื้นฟูบูรณะโครงสร้างพื้นฐานและฟื้นฟูเยียวยาร่างกาย จิตใจ และการดำรงชีวิตของประชาชนที่ได้รับผลกระทบให้สามารถใช้ชีวิตได้ตามปกติ</a:t>
            </a:r>
          </a:p>
        </p:txBody>
      </p:sp>
    </p:spTree>
    <p:extLst>
      <p:ext uri="{BB962C8B-B14F-4D97-AF65-F5344CB8AC3E}">
        <p14:creationId xmlns:p14="http://schemas.microsoft.com/office/powerpoint/2010/main" val="253330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defRPr/>
            </a:pPr>
            <a:r>
              <a:rPr lang="th-TH" sz="2800" b="1" dirty="0"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กระบวนงาน </a:t>
            </a:r>
            <a:r>
              <a:rPr lang="en-US" sz="2800" b="1" dirty="0" smtClean="0"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: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 </a:t>
            </a:r>
            <a:r>
              <a:rPr lang="th-TH" altLang="th-TH" sz="2800" b="1" dirty="0" smtClean="0">
                <a:solidFill>
                  <a:srgbClr val="000099"/>
                </a:solidFill>
                <a:latin typeface="Tahoma" pitchFamily="34" charset="0"/>
                <a:ea typeface="Calibri" panose="020F0502020204030204" pitchFamily="34" charset="0"/>
                <a:cs typeface="Tahoma" pitchFamily="34" charset="0"/>
              </a:rPr>
              <a:t>ลดปัญหายาเสพติด</a:t>
            </a:r>
            <a:endParaRPr lang="th-TH" altLang="th-TH" sz="2800" b="1" dirty="0">
              <a:solidFill>
                <a:srgbClr val="000099"/>
              </a:solidFill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</p:txBody>
      </p:sp>
      <p:sp>
        <p:nvSpPr>
          <p:cNvPr id="5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100" b="1" dirty="0">
                <a:ea typeface="Times New Roman" panose="02020603050405020304" pitchFamily="18" charset="0"/>
                <a:cs typeface="Tahoma" panose="020B0604030504040204" pitchFamily="34" charset="0"/>
              </a:rPr>
              <a:t>คณะที่ </a:t>
            </a:r>
            <a:r>
              <a:rPr lang="th-TH" sz="1100" b="1" dirty="0" smtClean="0">
                <a:ea typeface="Times New Roman" panose="02020603050405020304" pitchFamily="18" charset="0"/>
                <a:cs typeface="Tahoma" panose="020B0604030504040204" pitchFamily="34" charset="0"/>
              </a:rPr>
              <a:t>16</a:t>
            </a:r>
            <a:endParaRPr lang="en-US" sz="1050" dirty="0"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</a:p>
        </p:txBody>
      </p:sp>
      <p:sp>
        <p:nvSpPr>
          <p:cNvPr id="8" name="Oval 7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สังคมปลอดภัยจากปัญหา</a:t>
            </a:r>
            <a:br>
              <a:rPr lang="th-TH" sz="11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</a:br>
            <a:r>
              <a:rPr lang="th-TH" sz="11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endParaRPr lang="th-TH" sz="1100" b="1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045124" y="2221796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เสริมสร้างการมี               ส่วนร่วมของ                       ภาคประชาชน</a:t>
            </a:r>
            <a:endParaRPr lang="th-TH" sz="1200" b="1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487841" y="2225666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สร้างสภาพแวดล้อมเชิงบวกเพื่อป้องกัน             </a:t>
            </a:r>
            <a:r>
              <a:rPr lang="th-TH" sz="1200" b="1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endParaRPr lang="th-TH" sz="1200" b="1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45124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บูรณา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การป้องกันและแก้ไขปัญหา</a:t>
            </a:r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ในพื้นที่หมู่บ้าน/ชุมชน</a:t>
            </a:r>
            <a:endParaRPr lang="th-TH" sz="12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74973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ลดและควบคุมพื้นที่เสี่ยงเพิ่มปัจจัยเชิงบวก</a:t>
            </a:r>
            <a:endParaRPr lang="th-TH" sz="12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045124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เสริมสร้างความเข้มแข็งให้กับหมู่บ้าน/ชุมชน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ลดระดับความรุนแรงในหมู่บ้าน/ชุมชนที่มีปัญหามาก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ส่งเสริมสนับสนุนกิจกรรมกองทุนแม่ของแผ่นดินและ</a:t>
            </a:r>
            <a:r>
              <a:rPr lang="en-US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                       To Be </a:t>
            </a:r>
            <a:r>
              <a:rPr lang="en-US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N</a:t>
            </a:r>
            <a:r>
              <a:rPr lang="en-US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umber </a:t>
            </a:r>
            <a:r>
              <a:rPr lang="en-US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O</a:t>
            </a:r>
            <a:r>
              <a:rPr lang="en-US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ส่งเสริมการมีส่วนร่วม                     ภาคประชาชน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บูรณา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การข้อมูลโดยจัดทำข้อมูลหมู่บ้าน/ชุมชนและจัดคุ้มบ้าน ดูแลตนเอง</a:t>
            </a:r>
            <a:endParaRPr lang="th-TH" sz="12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70358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จัดระเบียบสังคม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ลดและควบคุมพื้นที่เสี่ยง สถานที่เสี่ยงต่อปัญหา</a:t>
            </a:r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endParaRPr lang="th-TH" sz="1200" dirty="0" smtClean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เฝ้าระวังปัญหาในสถานประกอบการและหอพัก/บ้านเช่า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เพิ่มพื้นที่เชิงบวก ปัจจัยเชิงบวก (ลานกีฬา/</a:t>
            </a:r>
            <a:r>
              <a:rPr lang="en-US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CCTV)</a:t>
            </a:r>
            <a:endParaRPr lang="th-TH" sz="12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45124" y="622535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รวม.................โครงการ</a:t>
            </a:r>
          </a:p>
          <a:p>
            <a:pPr algn="ctr"/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0358" y="6225652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รวม.................โครงการ</a:t>
            </a:r>
          </a:p>
          <a:p>
            <a:pPr algn="ctr"/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29" name="Rectangle 21"/>
          <p:cNvSpPr/>
          <p:nvPr/>
        </p:nvSpPr>
        <p:spPr>
          <a:xfrm>
            <a:off x="838198" y="819888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1100" b="1" dirty="0">
                <a:solidFill>
                  <a:prstClr val="black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นโยบาย คสช. : - </a:t>
            </a:r>
          </a:p>
          <a:p>
            <a:pPr lvl="0"/>
            <a:r>
              <a:rPr lang="th-TH" sz="1100" b="1" dirty="0">
                <a:solidFill>
                  <a:prstClr val="black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นโยบายรัฐบาล : </a:t>
            </a:r>
            <a:r>
              <a:rPr lang="th-TH" sz="1100" dirty="0">
                <a:solidFill>
                  <a:prstClr val="black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การรักษาความมั่นคงของรัฐและการต่างประเทศ</a:t>
            </a:r>
          </a:p>
          <a:p>
            <a:pPr lvl="0"/>
            <a:r>
              <a:rPr lang="th-TH" sz="1100" b="1" dirty="0">
                <a:solidFill>
                  <a:prstClr val="black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เป้าประสงค์</a:t>
            </a:r>
            <a:r>
              <a:rPr lang="th-TH" sz="1100" dirty="0">
                <a:solidFill>
                  <a:prstClr val="black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 : </a:t>
            </a:r>
            <a:r>
              <a:rPr lang="th-TH" sz="1100" dirty="0" smtClean="0">
                <a:solidFill>
                  <a:prstClr val="black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ชุมชนและสังคมปลอดภัยจากยาเสพติด</a:t>
            </a:r>
          </a:p>
          <a:p>
            <a:pPr lvl="0"/>
            <a:r>
              <a:rPr lang="th-TH" sz="1100" b="1" dirty="0" smtClean="0">
                <a:solidFill>
                  <a:prstClr val="black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กล</a:t>
            </a:r>
            <a:r>
              <a:rPr lang="th-TH" sz="1100" b="1" dirty="0">
                <a:solidFill>
                  <a:prstClr val="black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ยุทธ์ </a:t>
            </a:r>
            <a:r>
              <a:rPr lang="th-TH" sz="1100" dirty="0">
                <a:solidFill>
                  <a:prstClr val="black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: </a:t>
            </a:r>
            <a:r>
              <a:rPr lang="th-TH" sz="1100" dirty="0" smtClean="0">
                <a:solidFill>
                  <a:prstClr val="black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ป้องกันและปราบปรามยาเสพติดทั้งจากภาครัฐและภาคประชาชน และบำบัดฟื้นฟูผู้ติดยาเสพติดเพื่อไม่ให้กลับไปเสพซ้ำ รวมถึงการเยียวอันเป็นวิถีทางแก้ปัญหาอย่างยั่งยืน</a:t>
            </a:r>
            <a:endParaRPr lang="th-TH" sz="1100" dirty="0">
              <a:solidFill>
                <a:prstClr val="black"/>
              </a:solidFill>
              <a:latin typeface="TH SarabunIT๙" pitchFamily="34" charset="-34"/>
              <a:ea typeface="Tahoma" pitchFamily="34" charset="0"/>
              <a:cs typeface="TH SarabunIT๙" pitchFamily="34" charset="-34"/>
            </a:endParaRPr>
          </a:p>
        </p:txBody>
      </p:sp>
      <p:sp>
        <p:nvSpPr>
          <p:cNvPr id="31" name="Pentagon 6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36000" rIns="0" bIns="36000" rtlCol="0" anchor="t" anchorCtr="0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ตัวชี้วัด</a:t>
            </a:r>
            <a:endParaRPr lang="th-TH" sz="12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  <a:p>
            <a:endParaRPr lang="th-TH" sz="1200" dirty="0" smtClean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คดียาเสพติดลดลง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เพิ่มอัตราส่วนการจับกุมดำเนินในคดี      </a:t>
            </a:r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endParaRPr lang="th-TH" sz="1200" dirty="0" smtClean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จำนวนผู้เสพยาล</a:t>
            </a:r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ดลง</a:t>
            </a:r>
            <a:endParaRPr lang="th-TH" sz="1200" dirty="0" smtClean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จำนวนผู้กระทำผิดซ้ำลดลง</a:t>
            </a:r>
          </a:p>
        </p:txBody>
      </p:sp>
      <p:sp>
        <p:nvSpPr>
          <p:cNvPr id="32" name="Chevron 28"/>
          <p:cNvSpPr/>
          <p:nvPr/>
        </p:nvSpPr>
        <p:spPr>
          <a:xfrm>
            <a:off x="4930558" y="2225665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ป้องกันกลุ่มผู้มีโอกาสเข้าไปเกี่ยวข้องกับ             </a:t>
            </a:r>
            <a:r>
              <a:rPr lang="th-TH" sz="1100" b="1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endParaRPr lang="th-TH" sz="1100" b="1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33" name="Rectangle 29"/>
          <p:cNvSpPr/>
          <p:nvPr/>
        </p:nvSpPr>
        <p:spPr>
          <a:xfrm>
            <a:off x="4904822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36000" rtlCol="0" anchor="t">
            <a:normAutofit/>
          </a:bodyPr>
          <a:lstStyle/>
          <a:p>
            <a:pPr algn="ctr"/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การป้องกันกลุ่มเยาวชนทั้งในและนอกสถานศึกษาและป้องกัน                         กลุ่มผู้ใช้แรงงานในโรงงาน</a:t>
            </a:r>
            <a:endParaRPr lang="th-TH" sz="12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35" name="Rectangle 31"/>
          <p:cNvSpPr/>
          <p:nvPr/>
        </p:nvSpPr>
        <p:spPr>
          <a:xfrm>
            <a:off x="4895592" y="6225652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รวม.................โครงการ</a:t>
            </a:r>
          </a:p>
          <a:p>
            <a:pPr algn="ctr"/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400786" y="2227398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แก้ไขปัญหาผู้เสพ ผู้ติด ไม่ให้กลับมาเสพซ้ำ</a:t>
            </a:r>
          </a:p>
        </p:txBody>
      </p:sp>
      <p:sp>
        <p:nvSpPr>
          <p:cNvPr id="13" name="Pentagon 12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การควบคุมผู้ค้าและ</a:t>
            </a:r>
            <a:r>
              <a:rPr lang="th-TH" sz="1200" b="1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r>
              <a:rPr lang="th-TH" sz="12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ให้ลดลง</a:t>
            </a:r>
            <a:endParaRPr lang="th-TH" sz="1200" b="1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กระบวนงาน</a:t>
            </a:r>
            <a:br>
              <a:rPr lang="th-TH" sz="105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</a:br>
            <a:endParaRPr lang="th-TH" sz="1050" b="1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36000" rtlCol="0" anchor="t">
            <a:normAutofit/>
          </a:bodyPr>
          <a:lstStyle/>
          <a:p>
            <a:r>
              <a:rPr lang="th-TH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ลดจำนวนผู้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เสพ ผู้</a:t>
            </a:r>
            <a:r>
              <a:rPr lang="th-TH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ติดและลดจำนวนผู้ผ่านบำบัดไม่ให้กลับมาเสพ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ซ้ำ หรือ</a:t>
            </a:r>
            <a:r>
              <a:rPr lang="th-TH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กระทำผิดซ้ำ</a:t>
            </a:r>
          </a:p>
          <a:p>
            <a:endParaRPr lang="th-TH" sz="12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ลดผู้ค้า</a:t>
            </a:r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และเพิ่มสัดส่วนการจับกุมดำเนินคดี</a:t>
            </a:r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endParaRPr lang="th-TH" sz="12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198" y="3282004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เพิ่มประสิทธิภาพการค้นหาและคัดกรองผู้เสพให้ได้รับการบำบัด  ในระบบที่เหมาะสม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เพิ่มประสิทธิภาพการติดตามผู้ผ่านการบำบัดอย่างครบวงจร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พัฒนาศักยภาพบุคลากรและ            ศูนย์คัดกรองฯ /ศูนย์ช่วยเหลือฯ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สนับสนุนกระบวนการบำบัดและติดตามชั้นสถานีตำรวจ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ให้การดูแลช่วยเหลือผู้ผ่านการบำบัด</a:t>
            </a:r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ไม่ให้กลับ                      ไปเสพซ้ำ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ควบคุมผู้ค้าใน/นอกเรือนจำฯ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การควบคุมตัวยา</a:t>
            </a:r>
          </a:p>
          <a:p>
            <a:r>
              <a:rPr lang="th-TH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 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  </a:t>
            </a:r>
            <a:r>
              <a:rPr lang="th-TH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- ตั้งด่าน/จุดตรวจ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/จุด</a:t>
            </a:r>
            <a:r>
              <a:rPr lang="th-TH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สกัด</a:t>
            </a:r>
          </a:p>
          <a:p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   -</a:t>
            </a:r>
            <a:r>
              <a:rPr lang="th-TH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ควบคุมที่พักยา</a:t>
            </a:r>
          </a:p>
          <a:p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   -</a:t>
            </a:r>
            <a:r>
              <a:rPr lang="th-TH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ระดมกวาดล้าง</a:t>
            </a:r>
          </a:p>
          <a:p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   -</a:t>
            </a:r>
            <a:r>
              <a:rPr lang="th-TH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เพิ่ม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ประสิทธิภาพการข่าว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การบังคับใช้กฎหมาย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เพิ่มประสิทธิภาพศูนย์ขยายผลและปราบปรามเครือข่าย                  </a:t>
            </a:r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ยาเสพติด</a:t>
            </a:r>
            <a:endParaRPr lang="th-TH" sz="1200" dirty="0" smtClean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  <a:p>
            <a:r>
              <a:rPr lang="th-TH" sz="1200" dirty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 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  </a:t>
            </a:r>
            <a:endParaRPr lang="th-TH" sz="12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  <a:p>
            <a:endParaRPr lang="th-TH" sz="1200" dirty="0" smtClean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รวม.................โครงการ</a:t>
            </a:r>
          </a:p>
          <a:p>
            <a:pPr algn="ctr"/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รวม.................โครงการ</a:t>
            </a:r>
          </a:p>
          <a:p>
            <a:pPr algn="ctr"/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  <p:sp>
        <p:nvSpPr>
          <p:cNvPr id="36" name="Rectangle 24"/>
          <p:cNvSpPr/>
          <p:nvPr/>
        </p:nvSpPr>
        <p:spPr>
          <a:xfrm>
            <a:off x="4887309" y="4155764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สร้างภูมิคุ้มกันให้กลุ่มนักเรียนระดับอนุบาล-ประถมศึกษา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ป้องกันกลุ่มนักเรียนระดับ ขยายโอกาส มัธยม อาชีวศึกษา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พัฒนาศักยภาพบุคลากร                  ในสถานศึกษา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ส่งเสริมให้สถานประกอบการดำเนินงานตามโครงการโรงงานสีขาวและ </a:t>
            </a:r>
            <a:r>
              <a:rPr lang="th-TH" sz="1200" dirty="0" err="1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มยส</a:t>
            </a: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.แบบเบ็ดเสร็จ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H SarabunIT๙" pitchFamily="34" charset="-34"/>
                <a:ea typeface="Tahoma" panose="020B0604030504040204" pitchFamily="34" charset="0"/>
                <a:cs typeface="TH SarabunIT๙" pitchFamily="34" charset="-34"/>
              </a:rPr>
              <a:t>ป้องกันในเยาวชนกลุ่มเสี่ยง นอกสถานศึกษา</a:t>
            </a:r>
            <a:endParaRPr lang="th-TH" sz="1200" dirty="0">
              <a:solidFill>
                <a:schemeClr val="tx1"/>
              </a:solidFill>
              <a:latin typeface="TH SarabunIT๙" pitchFamily="34" charset="-34"/>
              <a:ea typeface="Tahoma" panose="020B0604030504040204" pitchFamily="34" charset="0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77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กระบวนงานสร้างคุณค่า</a:t>
            </a:r>
            <a:endParaRPr lang="th-TH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(Value Chain)</a:t>
            </a:r>
          </a:p>
          <a:p>
            <a:r>
              <a:rPr lang="th-TH" sz="44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ด้านบริหารจัดการ</a:t>
            </a:r>
            <a:endParaRPr lang="th-TH" sz="44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พัฒนาแหล่งน้ำเพื่อการเกษตร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5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17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7" name="Pentagon 6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สัดส่วนระบบน้ำชลประทานเพื่อการเกษตรเพิ่มขึ้นไม่น้อยกว่าร้อยละ ๕๐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การใช้ประโยชน์จากลำน้ำเพื่อการขนส่งเพิ่มขึ้น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มีแหล่งน้ำเพื่อการเกษตรอย่างเพียงพอ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พัฒนาลำน้ำเพื่อการขนส่ง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พัฒนาระบบการบริหารจัดการทรัพยากรน้ำ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พัฒนาแหล่งน้ำเพื่อการเกษตร</a:t>
            </a:r>
          </a:p>
        </p:txBody>
      </p:sp>
      <p:sp>
        <p:nvSpPr>
          <p:cNvPr id="16" name="Pentagon 15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บูรณาการระบบ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ข้อมูลข่าวสาร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ทรัพยากรน้ำ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เพิ่มการใช้ประโยชน์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จากลำน้ำ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เพื่อการขนส่ง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เพิ่มประสิทธิภาพ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ในการบริหารจัดการทรัพยากรน้ำ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มีแหล่งน้ำเพื่อทำการเกษตร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อย่างมีประสิทธิภาพ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36000" rtlCol="0" anchor="t">
            <a:normAutofit/>
          </a:bodyPr>
          <a:lstStyle/>
          <a:p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เพิ่มประสิทธิภาพ</a:t>
            </a:r>
            <a:b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การใช้ประโยชน์</a:t>
            </a:r>
            <a:b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จากระบบข้อมูลข่าวสาร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พัฒนาลำน้ำและสิ่งอำนวยความสะดวกเพื่อการขนส่ง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พัฒนาระบบการบริหารจัดการทรัพยากรน้ำเพื่อการใช้ประโยชน์อย่างมีประสิทธิภาพและยั่งยืน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พัฒนาแหล่งน้ำเพื่อการเกษตร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จัดระบบข้อมูลข่าวสารด้านทรัพยากรน้ำเพื่อการใช้ประโยชน์อย่างมีประสิทธิภาพ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82278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13"/>
          <p:cNvSpPr/>
          <p:nvPr/>
        </p:nvSpPr>
        <p:spPr>
          <a:xfrm>
            <a:off x="838198" y="819888"/>
            <a:ext cx="5386230" cy="122582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ยกระดับการบริหารจัดการน้ำอย่างยั่งยืน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endParaRPr lang="en-US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3" name="Rectangle 5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</a:p>
        </p:txBody>
      </p:sp>
    </p:spTree>
    <p:extLst>
      <p:ext uri="{BB962C8B-B14F-4D97-AF65-F5344CB8AC3E}">
        <p14:creationId xmlns:p14="http://schemas.microsoft.com/office/powerpoint/2010/main" val="192048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บริหาร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จัดการ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สิ่งแวดล้อมอยุธยาเมืองสะอาด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6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18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8" name="Pentagon 7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ไม่มีขยะตกค้างสะสมในระบบการกำจัดขยะ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มลภาวะทางอากาศลดลง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คุณภาพน้ำดีขึ้น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ลดสิ่งกีดขวางทางลำน้ำ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ไม่มีมลภาวะทางสายตา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เพิ่มประสิทธิภาพการใช้พลังงาน</a:t>
            </a:r>
          </a:p>
        </p:txBody>
      </p:sp>
      <p:sp>
        <p:nvSpPr>
          <p:cNvPr id="9" name="Oval 8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คุณภาพสิ่งแวดล้อม</a:t>
            </a:r>
            <a:b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ได้มาตรฐาน</a:t>
            </a:r>
            <a:b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สากล</a:t>
            </a:r>
            <a:endParaRPr lang="th-TH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068881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สร้างจิตสำนึกรักษาสิ่งแวดล้อม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และเพิ่มประสิทธิภาพการใช้พลังงาน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7044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>
            <a:normAutofit fontScale="85000"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ประชาชนทุกภาคส่วนมีส่วนร่วมในการรักษาสิ่งแวดล้อมและเพิ่มประสิทธิภาพ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การใช้พลังงาน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จัดระเบียบเพื่อลดมลภาวะทางสายตา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บำบัดน้ำเสียและกำจัดผักตบชวา</a:t>
            </a:r>
          </a:p>
        </p:txBody>
      </p:sp>
      <p:sp>
        <p:nvSpPr>
          <p:cNvPr id="16" name="Chevron 15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ลดการปล่อยมลภาวะทางอากาศ</a:t>
            </a:r>
          </a:p>
        </p:txBody>
      </p:sp>
      <p:sp>
        <p:nvSpPr>
          <p:cNvPr id="17" name="Pentagon 16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ลดปริมาณขยะและ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เพิ่มขีดความสามารถ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ในการกำจัด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บ้านเมืองเป็นระเบียบ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เรียบร้อย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>
            <a:normAutofit fontScale="92500" lnSpcReduction="10000"/>
          </a:bodyPr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คุณภาพน้ำ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อยู่ในเกณฑ์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มาตรฐานสากลและลดสิ่งกีดขวางทางลำน้ำ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คุณภาพอากาศ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อยู่ในเกณฑ์มาตรฐานสากล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ลดปริมาณ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ขยะตกค้าง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57044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จัดกิจกรรมปลูกสร้างจิตสำนึกรักษาสิ่งแวดล้อม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การควบคุมดูแล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รักษาสิ่งแวดล้อม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สำหรับผู้ประกอบการ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และภาคครัวเรือน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จัดระบบเพื่อเพิ่มประสิทธิภาพ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การใช้พลังงาน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จัดระเบียบและควบคุมสิ่งปลูกสร้างบริเวณทางสาธารณะ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ปรับปรุงภูมิทัศน์บริเวณทางและสถานที่สาธารณะ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พัฒนาระบบบำบัดน้ำเสียและปรับปรุงคุณภาพน้ำ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จัดระบบการควบคุมการปล่อยน้ำเสีย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ดำเนินการกำจัดผักตบชวาและสิ่งกีดขวางทางลำน้ำ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จัดระบบเพื่อลดปริมาณการปล่อยมลภาวะทางอากาศ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จัดระบบเพื่อลดปริมาณขยะ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พัฒนาระบบการกำจัดขยะอย่างมีประสิทธิภาพ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7044" y="6227093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84969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07512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</a:p>
        </p:txBody>
      </p:sp>
      <p:sp>
        <p:nvSpPr>
          <p:cNvPr id="36" name="Rectangle 13"/>
          <p:cNvSpPr/>
          <p:nvPr/>
        </p:nvSpPr>
        <p:spPr>
          <a:xfrm>
            <a:off x="838198" y="819888"/>
            <a:ext cx="5386230" cy="122582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การพัฒนาระบบการบริหารจัดการสิ่งแวดล้อมและพลังงานอย่างยั่งยืน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endParaRPr lang="th-TH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endParaRPr lang="en-US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01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พัฒนาระบบ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ข้อมูลข่าวสารเพื่อการบริหารและ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บริการ</a:t>
            </a:r>
            <a:endParaRPr lang="th-TH" alt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19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8" name="Pentagon 7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0" bIns="36000" rtlCol="0" anchor="t" anchorCtr="0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ความซ้ำซ้อนและขัดแย้งกันของข้อมูลจากต่างหน่วยงานลดลง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ระบบข้อมูลมีความถูกต้องเป็นปัจจุบัน ทันเวลา และตรงตามความต้องการ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เวลาและทรัพยากรที่ใช้ในการดำเนินงานลดลง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200" dirty="0"/>
          </a:p>
        </p:txBody>
      </p:sp>
      <p:sp>
        <p:nvSpPr>
          <p:cNvPr id="9" name="Oval 8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th-TH" sz="105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เพิ่มประสิทธิภาพการบริหารและบริการ</a:t>
            </a:r>
            <a:endParaRPr lang="th-TH" sz="105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สารสนเทศ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พัฒนาศูนย์สารสนเทศกลาง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 lnSpcReduction="1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พัฒนาระบบสารสนเทศบูรณาการเพื่อการบริการ</a:t>
            </a:r>
          </a:p>
        </p:txBody>
      </p:sp>
      <p:sp>
        <p:nvSpPr>
          <p:cNvPr id="17" name="Pentagon 16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พัฒนาระบบสารสนเทศบูรณาการ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เพื่อการบริหาร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เพิ่มขีดความสามารถ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บุคลากรด้านระบบสารสนเทศ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บูรณาการการใช้ทรัพยากรระบบสารสนเทศร่วมกัน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เพิ่มประสืทธิภาพ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การบริการด้วยระบบ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สารสนเทศ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เพิ่มประสิทธิภาพการ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บริหารจัดการด้วยระบบ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สารสนเทศ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198" y="3282004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พัฒนาเพิ่ม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ขีดความสามารถบุคลากรด้านระบบสารสนเทศ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พัฒนาศูนย์สารสนเทศกลาง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เพื่อบูรณาการ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การใช้ทรัพยากรสารสนเทศร่วมกัน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พัฒนาระบบสารสนเทศกลางเพื่อการบริการ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พัฒนาระบบสารสนเทศกลางเพื่อการบริหารจัดการ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84969" y="6227092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6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</a:p>
        </p:txBody>
      </p:sp>
      <p:sp>
        <p:nvSpPr>
          <p:cNvPr id="34" name="Rectangle 13"/>
          <p:cNvSpPr/>
          <p:nvPr/>
        </p:nvSpPr>
        <p:spPr>
          <a:xfrm>
            <a:off x="838198" y="819888"/>
            <a:ext cx="5386230" cy="122582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การพัฒนาระบบสารสนเทศเพื่อการบริหารและการบริการ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endParaRPr lang="en-US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67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อนุรักษ์ 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และพัฒนาอยุธยาเมืองมรดก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โลก</a:t>
            </a:r>
            <a:endParaRPr lang="th-TH" sz="20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20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19" name="Pentagon 18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อยู่ในเกณฑ์มาตรฐานสากล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ความเป็นมรดกโลก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การมีส่วนร่วมจากภาคประชาสังคมในการอนุรักษ์ และพัฒนาเพิ่มขึ้น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จำนวนนักท่องเที่ยวเพิ่มขึ้น</a:t>
            </a:r>
          </a:p>
          <a:p>
            <a:pPr algn="ctr"/>
            <a:endParaRPr lang="th-TH" sz="1200" dirty="0"/>
          </a:p>
        </p:txBody>
      </p:sp>
      <p:sp>
        <p:nvSpPr>
          <p:cNvPr id="13" name="Oval 12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เป็นนครประวัติศาสตร์มรดกโลกอย่างยั่งยืน</a:t>
            </a:r>
            <a:endParaRPr lang="th-TH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Chevron 34"/>
          <p:cNvSpPr/>
          <p:nvPr/>
        </p:nvSpPr>
        <p:spPr>
          <a:xfrm>
            <a:off x="8068881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กิจกรรมทางวัฒนธรรมท้องถิ่น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57044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สร้างเอกลักษณ์ และอัตลักษณ์ ทางวัฒนธรรม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สร้างจิตสำนึกอนุรักษ์และพัฒนา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อนุรักษ์และพัฒนานครประวัติศาสตร์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Chevron 30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สร้างภาคีเครือข่ายการอนุรักษ์และพัฒนา</a:t>
            </a:r>
          </a:p>
        </p:txBody>
      </p:sp>
      <p:sp>
        <p:nvSpPr>
          <p:cNvPr id="9" name="Pentagon 8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พัฒนาระบบข้อมูลข่าวสาร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อยุธยาเมืองมรดกโลก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36000" rtlCol="0" anchor="t">
            <a:normAutofit fontScale="92500"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ทุกภาคส่วนมีความรักและหวงแหน 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ตระหนักถึงความสำคัญ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ในการเป็นมรดกโลก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3600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ธำรงไว้ซึ่งคุณค่าแห่งการเป็นนครประวัติศาสตร์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บูรณาการกิจกรรมการอนุรักษ์และพัฒนาจากทุกภาคส่วน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มีระบบข้อมูลข่าวสารอยุธยาเมืองมรดกโลกที่ครบถ้วนสมบูรณ์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057044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จัดกิจกรรมทางวัฒนธรรม แสดงถึงเอกลักษณ์ และ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อัตลักษณ์  ของอยุธยา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จัดให้มีการสืบทอดประเพณีดั้งเดิม</a:t>
            </a:r>
            <a:r>
              <a:rPr lang="th-TH" sz="1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ของอยุธยา </a:t>
            </a:r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จัดกิจกรรมปลูกสร้างจิตสำนึกอนุรักษ์และพัฒนานครประวัติศาสตร์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อนุรักษ์และพัฒนานครประวัติศาสตร์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ตามมาตรฐานสากล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ควบคุมจัดระเบียบนครประวัติศาสตร์</a:t>
            </a: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จัดระบบเพื่อบูรณาการการอนุรักษ์และพัฒนาจากทุกภาคส่วน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ปรับปรุงข้อกฎหมาย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เพื่อเอกภาพในการบริหารจัดการ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พัฒนาระบบฐานข้อมูลอยุธยา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เมืองมรดกโลก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057044" y="6224076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84969" y="6224076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17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</a:p>
        </p:txBody>
      </p:sp>
      <p:sp>
        <p:nvSpPr>
          <p:cNvPr id="40" name="Rectangle 13"/>
          <p:cNvSpPr/>
          <p:nvPr/>
        </p:nvSpPr>
        <p:spPr>
          <a:xfrm>
            <a:off x="838198" y="819888"/>
            <a:ext cx="5386230" cy="122582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การอนุรักษ์และการจัดการเมืองมรดกโลก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endParaRPr lang="en-US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74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ยกระดับ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คุณภาพการให้บริการ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5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21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1895" y="819887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2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2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Pentagon 6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ระบบการขนส่งสินค้าและผู้โดยสาร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ได้มาตรฐานสากล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ระบบบริการสาธารณูปโภค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ได้มาตรฐานสากล</a:t>
            </a:r>
            <a:endParaRPr lang="th-TH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ระบบบริการสาธารณะได้มาตรฐานสากล</a:t>
            </a:r>
          </a:p>
        </p:txBody>
      </p:sp>
      <p:sp>
        <p:nvSpPr>
          <p:cNvPr id="8" name="Oval 7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>
            <a:normAutofit fontScale="77500" lnSpcReduction="2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ระบบโครงสร้างพื้นฐาน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การขนส่งและบริการได้มาตรฐานสากล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hevron 8"/>
          <p:cNvSpPr/>
          <p:nvPr/>
        </p:nvSpPr>
        <p:spPr>
          <a:xfrm>
            <a:off x="8068881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จัดระบบการจราจรและ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สิ่งอำนวยความสะดวกเพื่อการเดินทางแบบประหยัดพลังงาน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57044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36000" rtlCol="0" anchor="t">
            <a:normAutofit fontScale="92500"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มีการจัดระบบการจราจรและสิ่งอำนวยความสะดวกเพื่อการเดินทางแบบประหยัดพลังงาน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พัฒนาระบบบริการสาธารณะ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พัฒนาระบบบริการสาธารณูปโภค</a:t>
            </a:r>
            <a:endParaRPr lang="th-TH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พัฒนาระบบขนส่งผู้โดยสาร</a:t>
            </a:r>
          </a:p>
        </p:txBody>
      </p:sp>
      <p:sp>
        <p:nvSpPr>
          <p:cNvPr id="16" name="Pentagon 15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พัฒนาระบบขนส่งสินค้า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ระดับคุณภาพมาตรฐานระบบบริการ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สาธารณะ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เพิ่มขึ้น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ระดับคุณภาพมาตรฐานระบบ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บริการสาธารณูปโภคเพิ่มขึ้น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ระดับคุณภาพมาตรฐานระบบการ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ขนส่งสินค้าเพิ่มขึ้น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ระดับคุณภาพมาตรฐานระบบการขนส่งสินค้าเพิ่มขึ้น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7044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พัฒนาสิ่งอำนวยความสะดวกระบบความปลอดภัยและการจราจร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ในเกาะเมืองเพื่อ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การเดินทางด้วยจักรยาน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พัฒนาระบบเพื่อรองรับการเดินทางแบบ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ประหยัดพลังงาน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พัฒนาโครงสร้างพื้นฐานระบบ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การบริการ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สาธารณะ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จัดระบบควบคุมมาตรฐานการ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บริการ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บริการสาธารณะ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พัฒนาโครงสร้างพื้นฐานระบบ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การบริการสาธารณูปโภค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จัดระบบควบคุม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มาตรฐานการ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บริการสาธารณูปโภค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พัฒนาโครงสร้างพื้นฐานระบบ</a:t>
            </a:r>
            <a:b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ขนส่งผู้โดยสาร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จัดระบบควบคุมมาตรฐานการ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ขนส่งผู้โดยสาร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พัฒนาโครงสร้างพื้นฐานระบบ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การขนส่งสินค้า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จัดระบบควบคุมมาตรฐานการขนส่งสินค้า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7044" y="6227185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84969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13"/>
          <p:cNvSpPr/>
          <p:nvPr/>
        </p:nvSpPr>
        <p:spPr>
          <a:xfrm>
            <a:off x="838198" y="819888"/>
            <a:ext cx="5386230" cy="122582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endParaRPr lang="th-TH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</a:p>
          <a:p>
            <a:endParaRPr lang="en-US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28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206374" y="1140853"/>
            <a:ext cx="8082944" cy="1190327"/>
          </a:xfrm>
          <a:prstGeom prst="roundRect">
            <a:avLst/>
          </a:prstGeom>
          <a:ln w="28575">
            <a:noFill/>
            <a:prstDash val="dash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" name="Rounded Rectangle 2"/>
          <p:cNvSpPr>
            <a:spLocks noChangeArrowheads="1"/>
          </p:cNvSpPr>
          <p:nvPr/>
        </p:nvSpPr>
        <p:spPr bwMode="auto">
          <a:xfrm>
            <a:off x="907145" y="230861"/>
            <a:ext cx="10382173" cy="686028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กลุ่มภารกิจ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(Cluster)</a:t>
            </a: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เพื่อการขับเคลื่อนการบริหารงานนโยบายสำคัญ</a:t>
            </a:r>
            <a:endParaRPr lang="th-TH" altLang="th-TH" sz="2000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697438" y="1488527"/>
            <a:ext cx="457130" cy="487412"/>
          </a:xfrm>
          <a:prstGeom prst="rightArrow">
            <a:avLst/>
          </a:prstGeom>
          <a:solidFill>
            <a:srgbClr val="FF0000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1" name="Rounded Rectangle 10"/>
          <p:cNvSpPr/>
          <p:nvPr/>
        </p:nvSpPr>
        <p:spPr>
          <a:xfrm>
            <a:off x="3219056" y="2554845"/>
            <a:ext cx="8070262" cy="1190327"/>
          </a:xfrm>
          <a:prstGeom prst="roundRect">
            <a:avLst/>
          </a:prstGeom>
          <a:solidFill>
            <a:srgbClr val="FF6600"/>
          </a:solidFill>
          <a:ln>
            <a:noFill/>
            <a:prstDash val="dash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5" name="Rounded Rectangle 14"/>
          <p:cNvSpPr/>
          <p:nvPr/>
        </p:nvSpPr>
        <p:spPr>
          <a:xfrm>
            <a:off x="3308783" y="5381510"/>
            <a:ext cx="7980535" cy="1190327"/>
          </a:xfrm>
          <a:prstGeom prst="roundRect">
            <a:avLst/>
          </a:prstGeom>
          <a:solidFill>
            <a:srgbClr val="FF3399"/>
          </a:solidFill>
          <a:ln>
            <a:noFill/>
            <a:prstDash val="dash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Rounded Rectangle 15"/>
          <p:cNvSpPr/>
          <p:nvPr/>
        </p:nvSpPr>
        <p:spPr>
          <a:xfrm>
            <a:off x="3214683" y="3967220"/>
            <a:ext cx="8074635" cy="1192243"/>
          </a:xfrm>
          <a:prstGeom prst="roundRect">
            <a:avLst/>
          </a:prstGeom>
          <a:solidFill>
            <a:srgbClr val="008000"/>
          </a:solidFill>
          <a:ln>
            <a:noFill/>
            <a:prstDash val="dash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7" name="Right Arrow 16"/>
          <p:cNvSpPr/>
          <p:nvPr/>
        </p:nvSpPr>
        <p:spPr>
          <a:xfrm>
            <a:off x="2697438" y="2916507"/>
            <a:ext cx="469812" cy="48741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8" name="Right Arrow 17"/>
          <p:cNvSpPr/>
          <p:nvPr/>
        </p:nvSpPr>
        <p:spPr>
          <a:xfrm>
            <a:off x="2697438" y="4318777"/>
            <a:ext cx="469812" cy="48741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9" name="Right Arrow 18"/>
          <p:cNvSpPr/>
          <p:nvPr/>
        </p:nvSpPr>
        <p:spPr>
          <a:xfrm>
            <a:off x="2697438" y="5721047"/>
            <a:ext cx="457130" cy="48741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7" name="Rounded Rectangle 9"/>
          <p:cNvSpPr>
            <a:spLocks noChangeArrowheads="1"/>
          </p:cNvSpPr>
          <p:nvPr/>
        </p:nvSpPr>
        <p:spPr bwMode="auto">
          <a:xfrm>
            <a:off x="7284578" y="2675200"/>
            <a:ext cx="1275581" cy="9700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เสริมบทบาทความพร้อมเข้าสู่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ประชาคม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อาเซียน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38" name="Rounded Rectangle 9"/>
          <p:cNvSpPr>
            <a:spLocks noChangeArrowheads="1"/>
          </p:cNvSpPr>
          <p:nvPr/>
        </p:nvSpPr>
        <p:spPr bwMode="auto">
          <a:xfrm>
            <a:off x="8593436" y="5479741"/>
            <a:ext cx="1275581" cy="9700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6000" tIns="0" rIns="36000" bIns="0" anchor="ctr">
            <a:normAutofit/>
          </a:bodyPr>
          <a:lstStyle/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ยกระดับ</a:t>
            </a:r>
            <a:r>
              <a:rPr lang="th-TH" altLang="th-TH" sz="12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คุณภาพการให้บริการ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44" name="Rounded Rectangle 9"/>
          <p:cNvSpPr>
            <a:spLocks noChangeArrowheads="1"/>
          </p:cNvSpPr>
          <p:nvPr/>
        </p:nvSpPr>
        <p:spPr bwMode="auto">
          <a:xfrm>
            <a:off x="9906613" y="1240800"/>
            <a:ext cx="1275581" cy="97644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มูลค่าพัฒนา</a:t>
            </a:r>
            <a:b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การ</a:t>
            </a:r>
            <a:r>
              <a:rPr lang="th-TH" altLang="th-TH" sz="12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ท่องเที่ยว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21" name="Rounded Rectangle 9"/>
          <p:cNvSpPr>
            <a:spLocks noChangeArrowheads="1"/>
          </p:cNvSpPr>
          <p:nvPr/>
        </p:nvSpPr>
        <p:spPr bwMode="auto">
          <a:xfrm>
            <a:off x="8588787" y="1247221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6000" tIns="36000" rIns="36000" bIns="36000" anchor="ctr">
            <a:normAutofit/>
          </a:bodyPr>
          <a:lstStyle/>
          <a:p>
            <a:pPr algn="ctr">
              <a:defRPr/>
            </a:pP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พัฒนาผลิตภัณฑ์ชุมชนสู่สากล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22" name="Rounded Rectangle 9"/>
          <p:cNvSpPr>
            <a:spLocks noChangeArrowheads="1"/>
          </p:cNvSpPr>
          <p:nvPr/>
        </p:nvSpPr>
        <p:spPr bwMode="auto">
          <a:xfrm>
            <a:off x="7270961" y="1247221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6000" tIns="36000" rIns="36000" bIns="36000" anchor="ctr">
            <a:normAutofit/>
          </a:bodyPr>
          <a:lstStyle/>
          <a:p>
            <a:pPr algn="ctr">
              <a:defRPr/>
            </a:pPr>
            <a:r>
              <a:rPr lang="th-TH" alt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พัฒนาศักยภาพแรงงาน</a:t>
            </a:r>
            <a:endParaRPr lang="en-US" altLang="th-TH" sz="1200" dirty="0">
              <a:latin typeface="Arial" panose="020B0604020202020204" pitchFamily="34" charset="0"/>
            </a:endParaRPr>
          </a:p>
        </p:txBody>
      </p:sp>
      <p:sp>
        <p:nvSpPr>
          <p:cNvPr id="23" name="Rounded Rectangle 9"/>
          <p:cNvSpPr>
            <a:spLocks noChangeArrowheads="1"/>
          </p:cNvSpPr>
          <p:nvPr/>
        </p:nvSpPr>
        <p:spPr bwMode="auto">
          <a:xfrm>
            <a:off x="5953135" y="1247221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6000" tIns="36000" rIns="36000" bIns="36000" anchor="ctr">
            <a:normAutofit/>
          </a:bodyPr>
          <a:lstStyle/>
          <a:p>
            <a:pPr algn="ctr">
              <a:defRPr/>
            </a:pP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เพิ่มศักยภาพการ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แข่งขันด้าน</a:t>
            </a:r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อุตสาหกรรม</a:t>
            </a:r>
            <a:endParaRPr lang="th-TH" altLang="th-TH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ounded Rectangle 9"/>
          <p:cNvSpPr>
            <a:spLocks noChangeArrowheads="1"/>
          </p:cNvSpPr>
          <p:nvPr/>
        </p:nvSpPr>
        <p:spPr bwMode="auto">
          <a:xfrm>
            <a:off x="4632988" y="1247221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2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เพิ่ม</a:t>
            </a: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มูลค่าผลิตผลทางการเกษตร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25" name="Rounded Rectangle 9"/>
          <p:cNvSpPr>
            <a:spLocks noChangeArrowheads="1"/>
          </p:cNvSpPr>
          <p:nvPr/>
        </p:nvSpPr>
        <p:spPr bwMode="auto">
          <a:xfrm>
            <a:off x="3308784" y="1247221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สานต่อโครงการพระราชดำริ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และเศรษฐกิจ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พอเพียง ..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34" name="Rounded Rectangle 9"/>
          <p:cNvSpPr>
            <a:spLocks noChangeArrowheads="1"/>
          </p:cNvSpPr>
          <p:nvPr/>
        </p:nvSpPr>
        <p:spPr bwMode="auto">
          <a:xfrm>
            <a:off x="7273286" y="5479741"/>
            <a:ext cx="1275581" cy="9700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200" b="1" dirty="0">
                <a:solidFill>
                  <a:srgbClr val="0D0D0D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อนุรักษ์ </a:t>
            </a:r>
            <a:r>
              <a:rPr lang="th-TH" altLang="th-TH" sz="1200" b="1" dirty="0" smtClean="0">
                <a:solidFill>
                  <a:srgbClr val="0D0D0D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และพัฒนา</a:t>
            </a:r>
            <a:r>
              <a:rPr lang="th-TH" altLang="th-TH" sz="1200" b="1" dirty="0">
                <a:solidFill>
                  <a:srgbClr val="0D0D0D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อยุธยาเมืองมรดกโลก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35" name="Rounded Rectangle 9"/>
          <p:cNvSpPr>
            <a:spLocks noChangeArrowheads="1"/>
          </p:cNvSpPr>
          <p:nvPr/>
        </p:nvSpPr>
        <p:spPr bwMode="auto">
          <a:xfrm>
            <a:off x="5953136" y="5479741"/>
            <a:ext cx="1275581" cy="9700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1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พัฒนาระบบข้อมูลข่าวสาร</a:t>
            </a:r>
            <a:br>
              <a:rPr lang="th-TH" altLang="th-TH" sz="11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1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เพื่อ</a:t>
            </a:r>
            <a:r>
              <a:rPr lang="th-TH" altLang="th-TH" sz="11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การ</a:t>
            </a:r>
            <a:r>
              <a:rPr lang="th-TH" altLang="th-TH" sz="11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บริหาร</a:t>
            </a:r>
            <a:br>
              <a:rPr lang="th-TH" altLang="th-TH" sz="11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1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และ</a:t>
            </a:r>
            <a:r>
              <a:rPr lang="th-TH" altLang="th-TH" sz="11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บริการ</a:t>
            </a:r>
            <a:endParaRPr lang="th-TH" altLang="th-TH" sz="1100" dirty="0">
              <a:latin typeface="Arial" panose="020B0604020202020204" pitchFamily="34" charset="0"/>
            </a:endParaRPr>
          </a:p>
        </p:txBody>
      </p:sp>
      <p:sp>
        <p:nvSpPr>
          <p:cNvPr id="36" name="Rounded Rectangle 9"/>
          <p:cNvSpPr>
            <a:spLocks noChangeArrowheads="1"/>
          </p:cNvSpPr>
          <p:nvPr/>
        </p:nvSpPr>
        <p:spPr bwMode="auto">
          <a:xfrm>
            <a:off x="4632986" y="5491662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6000" tIns="36000" rIns="36000" bIns="36000" anchor="ctr">
            <a:normAutofit/>
          </a:bodyPr>
          <a:lstStyle/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บริหาร</a:t>
            </a:r>
            <a:r>
              <a:rPr lang="th-TH" altLang="th-TH" sz="12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จัดการ</a:t>
            </a: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สิ่งแวดล้อม อยุธยา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เมืองสะอาด  ...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37" name="Rounded Rectangle 9"/>
          <p:cNvSpPr>
            <a:spLocks noChangeArrowheads="1"/>
          </p:cNvSpPr>
          <p:nvPr/>
        </p:nvSpPr>
        <p:spPr bwMode="auto">
          <a:xfrm>
            <a:off x="3308783" y="5479741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6000" tIns="36000" rIns="36000" bIns="36000" anchor="ctr">
            <a:normAutofit/>
          </a:bodyPr>
          <a:lstStyle/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พัฒนาแหล่งน้ำ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เพื่อการเกษตร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40" name="Rounded Rectangle 9"/>
          <p:cNvSpPr>
            <a:spLocks noChangeArrowheads="1"/>
          </p:cNvSpPr>
          <p:nvPr/>
        </p:nvSpPr>
        <p:spPr bwMode="auto">
          <a:xfrm>
            <a:off x="9906612" y="4077471"/>
            <a:ext cx="1275581" cy="9700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ลดปัญหา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ยาเสพติด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30" name="Rounded Rectangle 9"/>
          <p:cNvSpPr>
            <a:spLocks noChangeArrowheads="1"/>
          </p:cNvSpPr>
          <p:nvPr/>
        </p:nvSpPr>
        <p:spPr bwMode="auto">
          <a:xfrm>
            <a:off x="8588786" y="4099545"/>
            <a:ext cx="1275581" cy="9700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2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ป้องกัน</a:t>
            </a: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และ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ลดปัญหา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สา</a:t>
            </a:r>
            <a:r>
              <a:rPr lang="th-TH" altLang="th-TH" sz="12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ธารณภัยและอุบัติภัย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hlinkClick r:id="rId2" action="ppaction://hlinkpres?slideindex=1&amp;slidetitle="/>
          </p:cNvPr>
          <p:cNvSpPr/>
          <p:nvPr/>
        </p:nvSpPr>
        <p:spPr>
          <a:xfrm>
            <a:off x="907145" y="1140853"/>
            <a:ext cx="1738487" cy="1190327"/>
          </a:xfrm>
          <a:prstGeom prst="rect">
            <a:avLst/>
          </a:prstGeom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8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r>
              <a:rPr lang="th-TH" sz="1800" b="1" dirty="0" smtClean="0">
                <a:solidFill>
                  <a:srgbClr val="FFFFFF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ด้าน</a:t>
            </a:r>
            <a:r>
              <a:rPr lang="th-TH" sz="1800" b="1" dirty="0">
                <a:solidFill>
                  <a:srgbClr val="FFFFFF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เศรษฐกิจ</a:t>
            </a:r>
            <a:endParaRPr lang="en-US" sz="1800" dirty="0"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2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908639" y="2565049"/>
            <a:ext cx="1736993" cy="1190327"/>
          </a:xfrm>
          <a:prstGeom prst="rect">
            <a:avLst/>
          </a:prstGeom>
          <a:solidFill>
            <a:srgbClr val="FF6600"/>
          </a:solidFill>
          <a:ln w="254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8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ด้านสังคม</a:t>
            </a:r>
            <a:endParaRPr lang="th-TH" altLang="th-TH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2" name="Rectangle 35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915876" y="3989245"/>
            <a:ext cx="1736993" cy="1190625"/>
          </a:xfrm>
          <a:prstGeom prst="rect">
            <a:avLst/>
          </a:prstGeom>
          <a:solidFill>
            <a:srgbClr val="008000"/>
          </a:solidFill>
          <a:ln w="254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800" b="1" dirty="0" smtClean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ด้าน</a:t>
            </a:r>
            <a:br>
              <a:rPr lang="th-TH" altLang="th-TH" sz="1800" b="1" dirty="0" smtClean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800" b="1" dirty="0" smtClean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ความ</a:t>
            </a:r>
            <a:r>
              <a:rPr lang="th-TH" altLang="th-TH" sz="18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มั่นคง</a:t>
            </a:r>
            <a:endParaRPr lang="th-TH" altLang="th-TH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46">
            <a:hlinkClick r:id="rId5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914382" y="5413441"/>
            <a:ext cx="1738487" cy="1190327"/>
          </a:xfrm>
          <a:prstGeom prst="rect">
            <a:avLst/>
          </a:prstGeom>
          <a:solidFill>
            <a:srgbClr val="FF3399"/>
          </a:solidFill>
          <a:ln w="254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800" b="1" dirty="0" smtClean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ด้าน</a:t>
            </a:r>
            <a:br>
              <a:rPr lang="th-TH" altLang="th-TH" sz="1800" b="1" dirty="0" smtClean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800" b="1" dirty="0" smtClean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บริหาร</a:t>
            </a:r>
            <a:r>
              <a:rPr lang="th-TH" altLang="th-TH" sz="18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จัดการ</a:t>
            </a:r>
            <a:endParaRPr lang="th-TH" altLang="th-TH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6" name="Rounded Rectangle 9"/>
          <p:cNvSpPr>
            <a:spLocks noChangeArrowheads="1"/>
          </p:cNvSpPr>
          <p:nvPr/>
        </p:nvSpPr>
        <p:spPr bwMode="auto">
          <a:xfrm>
            <a:off x="5960374" y="2664996"/>
            <a:ext cx="1275581" cy="9700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200" b="1" dirty="0">
                <a:solidFill>
                  <a:srgbClr val="0D0D0D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สร้างภูมิคุ้มกันเด็กและเยาวชนสู่สังคมคุณภาพ</a:t>
            </a:r>
            <a:endParaRPr lang="en-US" altLang="th-TH" sz="1200" dirty="0"/>
          </a:p>
        </p:txBody>
      </p:sp>
      <p:sp>
        <p:nvSpPr>
          <p:cNvPr id="28" name="Rounded Rectangle 9"/>
          <p:cNvSpPr>
            <a:spLocks noChangeArrowheads="1"/>
          </p:cNvSpPr>
          <p:nvPr/>
        </p:nvSpPr>
        <p:spPr bwMode="auto">
          <a:xfrm>
            <a:off x="4632987" y="2653438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6000" tIns="36000" rIns="36000" bIns="36000" anchor="ctr">
            <a:normAutofit/>
          </a:bodyPr>
          <a:lstStyle/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สร้าง</a:t>
            </a:r>
            <a:r>
              <a:rPr lang="th-TH" altLang="th-TH" sz="12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สังคมแห่งการ</a:t>
            </a: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เรียนรู้</a:t>
            </a:r>
          </a:p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ตลอดชีวิต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29" name="Rounded Rectangle 9"/>
          <p:cNvSpPr>
            <a:spLocks noChangeArrowheads="1"/>
          </p:cNvSpPr>
          <p:nvPr/>
        </p:nvSpPr>
        <p:spPr bwMode="auto">
          <a:xfrm>
            <a:off x="3308783" y="2653438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ส่งเสริมสุขภาพและ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สุขภาวะ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ทางสังคม</a:t>
            </a:r>
            <a:endParaRPr lang="th-TH" altLang="th-TH" sz="1200" b="1" dirty="0"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374476" y="1985841"/>
            <a:ext cx="151388" cy="191592"/>
          </a:xfrm>
          <a:prstGeom prst="round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719412" y="1985841"/>
            <a:ext cx="151388" cy="1915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</a:t>
            </a:r>
            <a:endParaRPr 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859208" y="1975939"/>
            <a:ext cx="151388" cy="1915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</a:t>
            </a:r>
            <a:endParaRPr 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298338" y="1985841"/>
            <a:ext cx="151388" cy="1915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</a:t>
            </a:r>
            <a:endParaRPr 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9281900" y="1985841"/>
            <a:ext cx="151388" cy="1915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</a:t>
            </a:r>
            <a:endParaRPr 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608030" y="1985841"/>
            <a:ext cx="151388" cy="191592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๘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9450822" y="1986424"/>
            <a:ext cx="151388" cy="191592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๗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381594" y="3392058"/>
            <a:ext cx="151388" cy="191592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719412" y="3392058"/>
            <a:ext cx="151388" cy="191592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371952" y="6208459"/>
            <a:ext cx="151388" cy="1915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</a:t>
            </a:r>
            <a:endParaRPr 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5573707" y="6208459"/>
            <a:ext cx="151388" cy="1915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</a:t>
            </a:r>
            <a:endParaRPr 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5551902" y="3392058"/>
            <a:ext cx="151388" cy="1915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</a:t>
            </a:r>
            <a:endParaRPr 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020525" y="1975939"/>
            <a:ext cx="151388" cy="191592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8298338" y="4806189"/>
            <a:ext cx="151388" cy="1915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</a:t>
            </a:r>
            <a:endParaRPr 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Rounded Rectangle 9"/>
          <p:cNvSpPr>
            <a:spLocks noChangeArrowheads="1"/>
          </p:cNvSpPr>
          <p:nvPr/>
        </p:nvSpPr>
        <p:spPr bwMode="auto">
          <a:xfrm>
            <a:off x="7276149" y="4102065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จัดระเบียบ </a:t>
            </a:r>
            <a:b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ลดปัญหา อยุธยาปลอดภัยน่าอยู่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31" name="Rounded Rectangle 9"/>
          <p:cNvSpPr>
            <a:spLocks noChangeArrowheads="1"/>
          </p:cNvSpPr>
          <p:nvPr/>
        </p:nvSpPr>
        <p:spPr bwMode="auto">
          <a:xfrm>
            <a:off x="5953135" y="4102065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36000" anchor="ctr">
            <a:normAutofit/>
          </a:bodyPr>
          <a:lstStyle/>
          <a:p>
            <a:pPr algn="ctr">
              <a:defRPr/>
            </a:pPr>
            <a:r>
              <a:rPr lang="th-TH" altLang="th-TH" sz="12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ป้องกันและปราบปรามการทุจริต</a:t>
            </a: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คอรัปชั่น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797430" y="4806189"/>
            <a:ext cx="211649" cy="191592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๑๐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639912" y="4806189"/>
            <a:ext cx="151388" cy="1915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๙</a:t>
            </a:r>
            <a:endParaRPr 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ounded Rectangle 9"/>
          <p:cNvSpPr>
            <a:spLocks noChangeArrowheads="1"/>
          </p:cNvSpPr>
          <p:nvPr/>
        </p:nvSpPr>
        <p:spPr bwMode="auto">
          <a:xfrm>
            <a:off x="4622754" y="4102065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2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สร้าง</a:t>
            </a: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ความสมานฉันท์</a:t>
            </a:r>
          </a:p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ในสังคม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33" name="Rounded Rectangle 9"/>
          <p:cNvSpPr>
            <a:spLocks noChangeArrowheads="1"/>
          </p:cNvSpPr>
          <p:nvPr/>
        </p:nvSpPr>
        <p:spPr bwMode="auto">
          <a:xfrm>
            <a:off x="3302624" y="4102065"/>
            <a:ext cx="1275581" cy="97002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th-TH" altLang="th-TH" sz="11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ปกป้องและ</a:t>
            </a:r>
            <a:br>
              <a:rPr lang="th-TH" altLang="th-TH" sz="11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100" b="1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เชิดชูสถาบันพระมหากษัตริย์</a:t>
            </a:r>
            <a:endParaRPr lang="th-TH" altLang="th-TH" sz="1100" dirty="0">
              <a:latin typeface="Arial" panose="020B0604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380425" y="4800985"/>
            <a:ext cx="151388" cy="1915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</a:t>
            </a:r>
            <a:endParaRPr 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546220" y="4800985"/>
            <a:ext cx="151388" cy="191592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8298338" y="4800985"/>
            <a:ext cx="151388" cy="191592"/>
          </a:xfrm>
          <a:prstGeom prst="round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4208841" y="1985841"/>
            <a:ext cx="151388" cy="191592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4208681" y="4800985"/>
            <a:ext cx="151388" cy="191592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5708160" y="4795444"/>
            <a:ext cx="136986" cy="202337"/>
          </a:xfrm>
          <a:prstGeom prst="round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5724187" y="6208459"/>
            <a:ext cx="151388" cy="191592"/>
          </a:xfrm>
          <a:prstGeom prst="round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026468" y="4795444"/>
            <a:ext cx="151388" cy="191592"/>
          </a:xfrm>
          <a:prstGeom prst="round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372804" y="4800986"/>
            <a:ext cx="151388" cy="191592"/>
          </a:xfrm>
          <a:prstGeom prst="round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Rounded Rectangle 9"/>
          <p:cNvSpPr>
            <a:spLocks noChangeArrowheads="1"/>
          </p:cNvSpPr>
          <p:nvPr/>
        </p:nvSpPr>
        <p:spPr bwMode="auto">
          <a:xfrm>
            <a:off x="9933212" y="5482013"/>
            <a:ext cx="1275581" cy="9700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6000" tIns="0" rIns="36000" bIns="0" anchor="ctr">
            <a:normAutofit/>
          </a:bodyPr>
          <a:lstStyle/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การประชาสัมพันธ์ภาพรวม</a:t>
            </a:r>
          </a:p>
          <a:p>
            <a:pPr algn="ctr">
              <a:defRPr/>
            </a:pPr>
            <a:r>
              <a:rPr lang="th-TH" altLang="th-TH" sz="12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เชิงรุก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ounded Rectangle 83"/>
          <p:cNvSpPr/>
          <p:nvPr/>
        </p:nvSpPr>
        <p:spPr>
          <a:xfrm>
            <a:off x="1776412" y="5446550"/>
            <a:ext cx="10013656" cy="949908"/>
          </a:xfrm>
          <a:prstGeom prst="roundRect">
            <a:avLst/>
          </a:prstGeom>
          <a:solidFill>
            <a:srgbClr val="FF3399">
              <a:alpha val="56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752" tIns="38876" rIns="77752" bIns="388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 sz="1800"/>
          </a:p>
        </p:txBody>
      </p:sp>
      <p:sp>
        <p:nvSpPr>
          <p:cNvPr id="76" name="Right Arrow 75"/>
          <p:cNvSpPr/>
          <p:nvPr/>
        </p:nvSpPr>
        <p:spPr>
          <a:xfrm>
            <a:off x="1664905" y="2320479"/>
            <a:ext cx="6345781" cy="572461"/>
          </a:xfrm>
          <a:prstGeom prst="rightArrow">
            <a:avLst/>
          </a:prstGeom>
          <a:solidFill>
            <a:srgbClr val="0000FF">
              <a:alpha val="2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79" name="Rounded Rectangle 78"/>
          <p:cNvSpPr/>
          <p:nvPr/>
        </p:nvSpPr>
        <p:spPr>
          <a:xfrm>
            <a:off x="1814186" y="2082834"/>
            <a:ext cx="2140729" cy="1025106"/>
          </a:xfrm>
          <a:prstGeom prst="roundRect">
            <a:avLst/>
          </a:prstGeom>
          <a:solidFill>
            <a:srgbClr val="FFFF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752" tIns="38876" rIns="77752" bIns="388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 sz="1800"/>
          </a:p>
        </p:txBody>
      </p:sp>
      <p:sp>
        <p:nvSpPr>
          <p:cNvPr id="75" name="Rounded Rectangle 74"/>
          <p:cNvSpPr/>
          <p:nvPr/>
        </p:nvSpPr>
        <p:spPr>
          <a:xfrm>
            <a:off x="4013792" y="2788681"/>
            <a:ext cx="4034511" cy="2554939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752" tIns="38876" rIns="77752" bIns="388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 sz="1800"/>
          </a:p>
        </p:txBody>
      </p:sp>
      <p:sp>
        <p:nvSpPr>
          <p:cNvPr id="74" name="Rounded Rectangle 73"/>
          <p:cNvSpPr/>
          <p:nvPr/>
        </p:nvSpPr>
        <p:spPr>
          <a:xfrm>
            <a:off x="8107337" y="2099565"/>
            <a:ext cx="3729385" cy="1728081"/>
          </a:xfrm>
          <a:prstGeom prst="roundRect">
            <a:avLst/>
          </a:prstGeom>
          <a:solidFill>
            <a:srgbClr val="00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752" tIns="38876" rIns="77752" bIns="388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 sz="1800"/>
          </a:p>
        </p:txBody>
      </p:sp>
      <p:sp>
        <p:nvSpPr>
          <p:cNvPr id="5" name="Rounded Rectangle 2"/>
          <p:cNvSpPr>
            <a:spLocks noChangeArrowheads="1"/>
          </p:cNvSpPr>
          <p:nvPr/>
        </p:nvSpPr>
        <p:spPr bwMode="auto">
          <a:xfrm>
            <a:off x="417360" y="316526"/>
            <a:ext cx="11372708" cy="49002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อยุธยานครประวัติศาสตร์ น่าเที่ยว น่าอยู่ ก้าวสู่สากล</a:t>
            </a:r>
            <a:endParaRPr lang="th-TH" altLang="th-TH" sz="2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27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411445" y="3370642"/>
            <a:ext cx="1226287" cy="673211"/>
          </a:xfrm>
          <a:prstGeom prst="rect">
            <a:avLst/>
          </a:prstGeom>
          <a:solidFill>
            <a:srgbClr val="FF6600"/>
          </a:solidFill>
          <a:ln w="254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2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ด้านสังคม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12" name="Rectangle 35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411447" y="4460242"/>
            <a:ext cx="1226287" cy="687721"/>
          </a:xfrm>
          <a:prstGeom prst="rect">
            <a:avLst/>
          </a:prstGeom>
          <a:solidFill>
            <a:srgbClr val="008000"/>
          </a:solidFill>
          <a:ln w="254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2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ด้าน</a:t>
            </a:r>
            <a:br>
              <a:rPr lang="th-TH" altLang="th-TH" sz="12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ความมั่นคง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41" name="Rounded Rectangle 9"/>
          <p:cNvSpPr>
            <a:spLocks noChangeArrowheads="1"/>
          </p:cNvSpPr>
          <p:nvPr/>
        </p:nvSpPr>
        <p:spPr bwMode="auto">
          <a:xfrm>
            <a:off x="7959188" y="4470945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ลดปัญหา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 err="1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ยาเสพติด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17362" y="1186153"/>
            <a:ext cx="3502113" cy="741052"/>
          </a:xfrm>
          <a:prstGeom prst="roundRect">
            <a:avLst/>
          </a:prstGeom>
          <a:solidFill>
            <a:srgbClr val="FFFF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752" tIns="38876" rIns="77752" bIns="388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ประเด็นยุทธศาสตร์ที่ ๑</a:t>
            </a:r>
          </a:p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พัฒนาคุณภาพแหล่งท่องเที่ยว</a:t>
            </a:r>
            <a:b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และบริการสู่มาตรฐานสากล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214053" y="1186153"/>
            <a:ext cx="3641033" cy="741052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752" tIns="38876" rIns="77752" bIns="388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ประเด็นยุทธศาสตร์ที่ ๒</a:t>
            </a:r>
            <a:b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พัฒนาเมืองและชุมชนให้น่าอยู่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8149665" y="1182068"/>
            <a:ext cx="3640404" cy="741052"/>
          </a:xfrm>
          <a:prstGeom prst="roundRect">
            <a:avLst/>
          </a:prstGeom>
          <a:solidFill>
            <a:srgbClr val="00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752" tIns="38876" rIns="77752" bIns="388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ประเด็นยุทธศาสตร์ที่ ๓</a:t>
            </a:r>
            <a:b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พัฒนาภาคการผลิต ภาคการค้า</a:t>
            </a:r>
            <a:b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และบริการเป็นมิตรกับสิ่งแวดล้อม</a:t>
            </a:r>
          </a:p>
        </p:txBody>
      </p:sp>
      <p:sp>
        <p:nvSpPr>
          <p:cNvPr id="45" name="Right Arrow 44"/>
          <p:cNvSpPr/>
          <p:nvPr/>
        </p:nvSpPr>
        <p:spPr>
          <a:xfrm rot="16200000">
            <a:off x="1944643" y="827081"/>
            <a:ext cx="447553" cy="464203"/>
          </a:xfrm>
          <a:prstGeom prst="rightArrow">
            <a:avLst/>
          </a:prstGeom>
          <a:solidFill>
            <a:srgbClr val="FFFF66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46" name="Right Arrow 45"/>
          <p:cNvSpPr/>
          <p:nvPr/>
        </p:nvSpPr>
        <p:spPr>
          <a:xfrm rot="16200000">
            <a:off x="5812519" y="828806"/>
            <a:ext cx="444102" cy="464203"/>
          </a:xfrm>
          <a:prstGeom prst="rightArrow">
            <a:avLst/>
          </a:prstGeom>
          <a:solidFill>
            <a:srgbClr val="66CCFF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47" name="Right Arrow 46"/>
          <p:cNvSpPr/>
          <p:nvPr/>
        </p:nvSpPr>
        <p:spPr>
          <a:xfrm rot="16200000">
            <a:off x="9743911" y="824900"/>
            <a:ext cx="451914" cy="464203"/>
          </a:xfrm>
          <a:prstGeom prst="rightArrow">
            <a:avLst/>
          </a:prstGeom>
          <a:solidFill>
            <a:srgbClr val="00FF99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67" name="Rounded Rectangle 9"/>
          <p:cNvSpPr>
            <a:spLocks noChangeArrowheads="1"/>
          </p:cNvSpPr>
          <p:nvPr/>
        </p:nvSpPr>
        <p:spPr bwMode="auto">
          <a:xfrm>
            <a:off x="7012438" y="5564351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0612" tIns="0" rIns="30612" bIns="0" anchor="ctr">
            <a:normAutofit/>
          </a:bodyPr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ยกระดับคุณภาพการให้บริการ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0" name="Rounded Rectangle 9"/>
          <p:cNvSpPr>
            <a:spLocks noChangeArrowheads="1"/>
          </p:cNvSpPr>
          <p:nvPr/>
        </p:nvSpPr>
        <p:spPr bwMode="auto">
          <a:xfrm>
            <a:off x="1931728" y="2265273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66CC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เพิ่มมูลค่าพัฒนา</a:t>
            </a:r>
            <a:br>
              <a:rPr 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การท่องเที่ยว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hlinkClick r:id="rId4" action="ppaction://hlinkpres?slideindex=1&amp;slidetitle="/>
          </p:cNvPr>
          <p:cNvSpPr/>
          <p:nvPr/>
        </p:nvSpPr>
        <p:spPr>
          <a:xfrm>
            <a:off x="411448" y="2261378"/>
            <a:ext cx="1226285" cy="692875"/>
          </a:xfrm>
          <a:prstGeom prst="rect">
            <a:avLst/>
          </a:prstGeom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lnSpc>
                <a:spcPct val="115000"/>
              </a:lnSpc>
              <a:spcAft>
                <a:spcPts val="851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r>
              <a:rPr lang="th-TH" sz="1200" b="1" dirty="0">
                <a:solidFill>
                  <a:srgbClr val="FFFFFF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ด้านเศรษฐกิจ</a:t>
            </a:r>
            <a:endParaRPr lang="en-US" sz="1200" dirty="0"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Rectangle 46">
            <a:hlinkClick r:id="rId5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411445" y="5564351"/>
            <a:ext cx="1226287" cy="692875"/>
          </a:xfrm>
          <a:prstGeom prst="rect">
            <a:avLst/>
          </a:prstGeom>
          <a:solidFill>
            <a:srgbClr val="FF3399"/>
          </a:solidFill>
          <a:ln w="254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2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ด้าน</a:t>
            </a:r>
            <a:br>
              <a:rPr lang="th-TH" altLang="th-TH" sz="12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200" b="1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บริหารจัดการ</a:t>
            </a:r>
            <a:endParaRPr lang="th-TH" altLang="th-TH" sz="1200" dirty="0">
              <a:latin typeface="Arial" panose="020B0604020202020204" pitchFamily="34" charset="0"/>
            </a:endParaRPr>
          </a:p>
        </p:txBody>
      </p:sp>
      <p:sp>
        <p:nvSpPr>
          <p:cNvPr id="26" name="Rounded Rectangle 9"/>
          <p:cNvSpPr>
            <a:spLocks noChangeArrowheads="1"/>
          </p:cNvSpPr>
          <p:nvPr/>
        </p:nvSpPr>
        <p:spPr bwMode="auto">
          <a:xfrm>
            <a:off x="6687961" y="2973586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สร้างภูมิคุ้มกันเด็กและเยาวชนสู่สังคมคุณภาพ</a:t>
            </a:r>
            <a:endParaRPr lang="en-US" altLang="th-TH" sz="1000" dirty="0">
              <a:solidFill>
                <a:schemeClr val="bg1"/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 rot="16200000">
            <a:off x="9809554" y="1854278"/>
            <a:ext cx="326521" cy="464203"/>
          </a:xfrm>
          <a:prstGeom prst="rightArrow">
            <a:avLst/>
          </a:prstGeom>
          <a:solidFill>
            <a:srgbClr val="00FF99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80" name="Right Arrow 79"/>
          <p:cNvSpPr/>
          <p:nvPr/>
        </p:nvSpPr>
        <p:spPr>
          <a:xfrm rot="16200000">
            <a:off x="2012520" y="1861639"/>
            <a:ext cx="311800" cy="464203"/>
          </a:xfrm>
          <a:prstGeom prst="rightArrow">
            <a:avLst/>
          </a:prstGeom>
          <a:solidFill>
            <a:srgbClr val="FFFF66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85" name="Right Arrow 84"/>
          <p:cNvSpPr/>
          <p:nvPr/>
        </p:nvSpPr>
        <p:spPr>
          <a:xfrm rot="16200000">
            <a:off x="5556788" y="2180969"/>
            <a:ext cx="959738" cy="464203"/>
          </a:xfrm>
          <a:prstGeom prst="rightArrow">
            <a:avLst/>
          </a:prstGeom>
          <a:solidFill>
            <a:srgbClr val="66CCFF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87" name="Right Arrow 86"/>
          <p:cNvSpPr/>
          <p:nvPr/>
        </p:nvSpPr>
        <p:spPr>
          <a:xfrm rot="16200000">
            <a:off x="5934391" y="5211696"/>
            <a:ext cx="200356" cy="464203"/>
          </a:xfrm>
          <a:prstGeom prst="rightArrow">
            <a:avLst/>
          </a:prstGeom>
          <a:solidFill>
            <a:srgbClr val="66CCFF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88" name="Right Arrow 87"/>
          <p:cNvSpPr/>
          <p:nvPr/>
        </p:nvSpPr>
        <p:spPr>
          <a:xfrm rot="16200000">
            <a:off x="9104840" y="4426631"/>
            <a:ext cx="1730056" cy="464203"/>
          </a:xfrm>
          <a:prstGeom prst="rightArrow">
            <a:avLst/>
          </a:prstGeom>
          <a:solidFill>
            <a:srgbClr val="00FF99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49" name="Right Arrow 48"/>
          <p:cNvSpPr/>
          <p:nvPr/>
        </p:nvSpPr>
        <p:spPr>
          <a:xfrm>
            <a:off x="1664904" y="3420172"/>
            <a:ext cx="2479060" cy="572461"/>
          </a:xfrm>
          <a:prstGeom prst="rightArrow">
            <a:avLst/>
          </a:prstGeom>
          <a:solidFill>
            <a:srgbClr val="FF6600">
              <a:alpha val="2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50" name="Right Arrow 49"/>
          <p:cNvSpPr/>
          <p:nvPr/>
        </p:nvSpPr>
        <p:spPr>
          <a:xfrm>
            <a:off x="1664905" y="4531152"/>
            <a:ext cx="2439290" cy="572461"/>
          </a:xfrm>
          <a:prstGeom prst="rightArrow">
            <a:avLst/>
          </a:prstGeom>
          <a:solidFill>
            <a:srgbClr val="008000">
              <a:alpha val="2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51" name="Right Arrow 50"/>
          <p:cNvSpPr/>
          <p:nvPr/>
        </p:nvSpPr>
        <p:spPr>
          <a:xfrm>
            <a:off x="1665701" y="5627889"/>
            <a:ext cx="1754476" cy="572461"/>
          </a:xfrm>
          <a:prstGeom prst="rightArrow">
            <a:avLst/>
          </a:prstGeom>
          <a:solidFill>
            <a:srgbClr val="FF3399">
              <a:alpha val="2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86" name="Right Arrow 85"/>
          <p:cNvSpPr/>
          <p:nvPr/>
        </p:nvSpPr>
        <p:spPr>
          <a:xfrm rot="16200000">
            <a:off x="976679" y="4099917"/>
            <a:ext cx="2383483" cy="464203"/>
          </a:xfrm>
          <a:prstGeom prst="rightArrow">
            <a:avLst/>
          </a:prstGeom>
          <a:solidFill>
            <a:srgbClr val="FFFF66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endParaRPr lang="th-TH" sz="1800"/>
          </a:p>
        </p:txBody>
      </p:sp>
      <p:sp>
        <p:nvSpPr>
          <p:cNvPr id="34" name="Rounded Rectangle 9"/>
          <p:cNvSpPr>
            <a:spLocks noChangeArrowheads="1"/>
          </p:cNvSpPr>
          <p:nvPr/>
        </p:nvSpPr>
        <p:spPr bwMode="auto">
          <a:xfrm>
            <a:off x="5742260" y="5568418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อนุรักษ์ และพัฒนาอยุธยาเมืองมรดกโลก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5" name="Rounded Rectangle 9"/>
          <p:cNvSpPr>
            <a:spLocks noChangeArrowheads="1"/>
          </p:cNvSpPr>
          <p:nvPr/>
        </p:nvSpPr>
        <p:spPr bwMode="auto">
          <a:xfrm>
            <a:off x="4472081" y="5568418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9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พัฒนาระบบข้อมูลข่าวสาร</a:t>
            </a:r>
            <a:br>
              <a:rPr lang="th-TH" altLang="th-TH" sz="9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9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เพื่อการบริหาร</a:t>
            </a:r>
            <a:br>
              <a:rPr lang="th-TH" altLang="th-TH" sz="9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9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และบริการ</a:t>
            </a:r>
            <a:endParaRPr lang="th-TH" altLang="th-TH" sz="9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6" name="Rounded Rectangle 9"/>
          <p:cNvSpPr>
            <a:spLocks noChangeArrowheads="1"/>
          </p:cNvSpPr>
          <p:nvPr/>
        </p:nvSpPr>
        <p:spPr bwMode="auto">
          <a:xfrm>
            <a:off x="3201904" y="5568418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บริหารจัดการสิ่งแวดล้อม อยุธยา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เมืองสะอาด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7" name="Rounded Rectangle 9"/>
          <p:cNvSpPr>
            <a:spLocks noChangeArrowheads="1"/>
          </p:cNvSpPr>
          <p:nvPr/>
        </p:nvSpPr>
        <p:spPr bwMode="auto">
          <a:xfrm>
            <a:off x="1931728" y="5568418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พัฒนาแหล่งน้ำ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เพื่อการเกษตร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4" name="Rounded Rectangle 9"/>
          <p:cNvSpPr>
            <a:spLocks noChangeArrowheads="1"/>
          </p:cNvSpPr>
          <p:nvPr/>
        </p:nvSpPr>
        <p:spPr bwMode="auto">
          <a:xfrm>
            <a:off x="10623384" y="2269465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66CC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0612" tIns="30612" rIns="30612" bIns="30612" anchor="ctr">
            <a:normAutofit/>
          </a:bodyPr>
          <a:lstStyle/>
          <a:p>
            <a:pPr algn="ctr">
              <a:defRPr/>
            </a:pPr>
            <a:r>
              <a:rPr 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พัฒนาผลิตภัณฑ์ชุมชนสู่สากล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5" name="Rounded Rectangle 9"/>
          <p:cNvSpPr>
            <a:spLocks noChangeArrowheads="1"/>
          </p:cNvSpPr>
          <p:nvPr/>
        </p:nvSpPr>
        <p:spPr bwMode="auto">
          <a:xfrm>
            <a:off x="9370927" y="2285154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66CC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เพิ่มมูลค่าผลิตผลทางการเกษตร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6" name="Rounded Rectangle 9"/>
          <p:cNvSpPr>
            <a:spLocks noChangeArrowheads="1"/>
          </p:cNvSpPr>
          <p:nvPr/>
        </p:nvSpPr>
        <p:spPr bwMode="auto">
          <a:xfrm>
            <a:off x="8118470" y="2277332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66CC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สานต่อโครงการพระราชดำริ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และเศรษฐกิจ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พอเพียง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" name="Rounded Rectangle 9"/>
          <p:cNvSpPr>
            <a:spLocks noChangeArrowheads="1"/>
          </p:cNvSpPr>
          <p:nvPr/>
        </p:nvSpPr>
        <p:spPr bwMode="auto">
          <a:xfrm>
            <a:off x="9370927" y="2997899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66CC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0612" tIns="30612" rIns="30612" bIns="30612" anchor="ctr">
            <a:normAutofit/>
          </a:bodyPr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พัฒนาศักยภาพแรงงาน</a:t>
            </a:r>
            <a:endParaRPr lang="en-US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" name="Rounded Rectangle 9"/>
          <p:cNvSpPr>
            <a:spLocks noChangeArrowheads="1"/>
          </p:cNvSpPr>
          <p:nvPr/>
        </p:nvSpPr>
        <p:spPr bwMode="auto">
          <a:xfrm>
            <a:off x="8118470" y="2997899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66CC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0612" tIns="30612" rIns="30612" bIns="30612" anchor="ctr">
            <a:normAutofit/>
          </a:bodyPr>
          <a:lstStyle/>
          <a:p>
            <a:pPr algn="ctr">
              <a:defRPr/>
            </a:pPr>
            <a:r>
              <a:rPr 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เพิ่มศักยภาพการแข่งขันด้านอุตสาหกรรม</a:t>
            </a:r>
            <a:endParaRPr lang="th-TH" altLang="th-TH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ounded Rectangle 9"/>
          <p:cNvSpPr>
            <a:spLocks noChangeArrowheads="1"/>
          </p:cNvSpPr>
          <p:nvPr/>
        </p:nvSpPr>
        <p:spPr bwMode="auto">
          <a:xfrm>
            <a:off x="5414338" y="2978029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0612" tIns="30612" rIns="30612" bIns="30612" anchor="ctr">
            <a:normAutofit/>
          </a:bodyPr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สร้างสังคมแห่งการเรียนรู้</a:t>
            </a:r>
          </a:p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ตลอดชีวิต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9" name="Rounded Rectangle 9"/>
          <p:cNvSpPr>
            <a:spLocks noChangeArrowheads="1"/>
          </p:cNvSpPr>
          <p:nvPr/>
        </p:nvSpPr>
        <p:spPr bwMode="auto">
          <a:xfrm>
            <a:off x="4151849" y="2980042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ส่งเสริมสุขภาพและ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สุขภาวะ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ทางสังคม</a:t>
            </a:r>
          </a:p>
        </p:txBody>
      </p:sp>
      <p:sp>
        <p:nvSpPr>
          <p:cNvPr id="30" name="Rounded Rectangle 9"/>
          <p:cNvSpPr>
            <a:spLocks noChangeArrowheads="1"/>
          </p:cNvSpPr>
          <p:nvPr/>
        </p:nvSpPr>
        <p:spPr bwMode="auto">
          <a:xfrm>
            <a:off x="6676827" y="3741284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จัดระเบียบ 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ลดปัญหา อยุธยาปลอดภัยน่าอยู่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3" name="Rounded Rectangle 9"/>
          <p:cNvSpPr>
            <a:spLocks noChangeArrowheads="1"/>
          </p:cNvSpPr>
          <p:nvPr/>
        </p:nvSpPr>
        <p:spPr bwMode="auto">
          <a:xfrm>
            <a:off x="5414338" y="3739376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9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ปกป้องและ</a:t>
            </a:r>
            <a:br>
              <a:rPr lang="th-TH" altLang="th-TH" sz="9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9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เชิดชูสถาบันพระมหากษัตริย์</a:t>
            </a:r>
            <a:endParaRPr lang="th-TH" altLang="th-TH" sz="9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2" name="Rounded Rectangle 9"/>
          <p:cNvSpPr>
            <a:spLocks noChangeArrowheads="1"/>
          </p:cNvSpPr>
          <p:nvPr/>
        </p:nvSpPr>
        <p:spPr bwMode="auto">
          <a:xfrm>
            <a:off x="4143100" y="3745595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เสริมบทบาทความพร้อมเข้าสู่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ประชาคม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อาเซียน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" name="Rounded Rectangle 9"/>
          <p:cNvSpPr>
            <a:spLocks noChangeArrowheads="1"/>
          </p:cNvSpPr>
          <p:nvPr/>
        </p:nvSpPr>
        <p:spPr bwMode="auto">
          <a:xfrm>
            <a:off x="6687961" y="4457665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ป้องกันและ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ลดปัญหา</a:t>
            </a:r>
            <a:b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สาธารณภัยและอุบัติภัย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" name="Rounded Rectangle 9"/>
          <p:cNvSpPr>
            <a:spLocks noChangeArrowheads="1"/>
          </p:cNvSpPr>
          <p:nvPr/>
        </p:nvSpPr>
        <p:spPr bwMode="auto">
          <a:xfrm>
            <a:off x="5414338" y="4466819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ป้องกันและปราบปรามการทุจริตคอรัปชั่น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" name="Rounded Rectangle 9"/>
          <p:cNvSpPr>
            <a:spLocks noChangeArrowheads="1"/>
          </p:cNvSpPr>
          <p:nvPr/>
        </p:nvSpPr>
        <p:spPr bwMode="auto">
          <a:xfrm>
            <a:off x="4151847" y="4460240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7751" tIns="38876" rIns="77751" bIns="38876" anchor="ctr"/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สร้างความสมานฉันท์</a:t>
            </a:r>
          </a:p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ในสังคม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ลูกศรโค้งขึ้น 2"/>
          <p:cNvSpPr/>
          <p:nvPr/>
        </p:nvSpPr>
        <p:spPr>
          <a:xfrm rot="19713664">
            <a:off x="2744960" y="2284496"/>
            <a:ext cx="2984199" cy="337131"/>
          </a:xfrm>
          <a:prstGeom prst="curvedUpArrow">
            <a:avLst>
              <a:gd name="adj1" fmla="val 50000"/>
              <a:gd name="adj2" fmla="val 86383"/>
              <a:gd name="adj3" fmla="val 828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7" name="ลูกศรโค้งลง 6"/>
          <p:cNvSpPr/>
          <p:nvPr/>
        </p:nvSpPr>
        <p:spPr>
          <a:xfrm rot="12210262">
            <a:off x="6169119" y="2013447"/>
            <a:ext cx="2300502" cy="320156"/>
          </a:xfrm>
          <a:prstGeom prst="curvedDownArrow">
            <a:avLst>
              <a:gd name="adj1" fmla="val 25000"/>
              <a:gd name="adj2" fmla="val 88693"/>
              <a:gd name="adj3" fmla="val 67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3" name="Rounded Rectangle 9"/>
          <p:cNvSpPr>
            <a:spLocks noChangeArrowheads="1"/>
          </p:cNvSpPr>
          <p:nvPr/>
        </p:nvSpPr>
        <p:spPr bwMode="auto">
          <a:xfrm>
            <a:off x="8268233" y="5575066"/>
            <a:ext cx="1214839" cy="692875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30612" tIns="0" rIns="30612" bIns="0" anchor="ctr">
            <a:normAutofit/>
          </a:bodyPr>
          <a:lstStyle/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การประชาสัมพันธ์ภาพรวม</a:t>
            </a:r>
          </a:p>
          <a:p>
            <a:pPr algn="ctr">
              <a:defRPr/>
            </a:pPr>
            <a:r>
              <a:rPr lang="th-TH" altLang="th-TH" sz="1000" b="1" dirty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เชิง</a:t>
            </a:r>
            <a:r>
              <a:rPr lang="th-TH" altLang="th-TH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รุก</a:t>
            </a:r>
            <a:endParaRPr lang="th-TH" altLang="th-TH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1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กระบวนงานสร้างคุณค่า</a:t>
            </a:r>
            <a:endParaRPr lang="th-TH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(Value Chain)</a:t>
            </a:r>
          </a:p>
          <a:p>
            <a:r>
              <a:rPr lang="th-TH" sz="44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ด้านเศรษฐกิจ</a:t>
            </a:r>
            <a:endParaRPr lang="th-TH" sz="44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านต่อโครงการพระราชดำริและเศรษฐกิจพอเพียง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7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1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9" name="Pentagon 8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การเพิ่มขยายการดำเนินงานตามโครงการพระราชดำริ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การเพิ่มสัดส่วนเงินออมภาคประชาชน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ยอดหนี้สินภาคครัวเรือนลดลง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มาตรฐานปัจจัยพื้นฐานการดำรงชีพ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ของประชาชนดีขึ้น</a:t>
            </a:r>
          </a:p>
          <a:p>
            <a:pPr algn="ctr"/>
            <a:endParaRPr lang="th-TH" sz="1200" dirty="0"/>
          </a:p>
        </p:txBody>
      </p:sp>
      <p:sp>
        <p:nvSpPr>
          <p:cNvPr id="10" name="Oval 9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ประชาชนมีความเป็นอยู่ที่ดีขึ้น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ctr">
            <a:normAutofit/>
          </a:bodyPr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ส่งเสริมประชาสัมพันธ์</a:t>
            </a:r>
            <a:endParaRPr lang="th-TH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 fontScale="92500" lnSpcReduction="1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ส่งเสริมสนับสนุนการใช้หลัก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ปรัชญาเศรษฐกิจพอเพียง</a:t>
            </a:r>
          </a:p>
        </p:txBody>
      </p:sp>
      <p:sp>
        <p:nvSpPr>
          <p:cNvPr id="17" name="Chevron 16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/>
          </a:bodyPr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พัฒนาตามโครงการพระราชดำริ</a:t>
            </a:r>
          </a:p>
          <a:p>
            <a:pPr algn="ctr"/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พัฒนาศูนย์ประสานงาน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โครงการพระราชดำริ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ประชาชนมีความรู้และความเข้าใจและนำหลักการไปปรับใช้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ลดภาระหนี้สิน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เพิ่มเงินออม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ภาคประชาชน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ประชาชนมีคุณภาพชีวิตดีขึ้น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เพิ่มขยายการดำเนินงานโครงการพระราชดำริ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จัดกิจกรรมประชาสัมพันธ์โครงการพระราชดำริ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จัดระบบการประชาสัมพันธ์การใช้หลักปรัชญาเศรษฐกิจพอเพียงในการดำรงชีวิตและประกอบการงาน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พัฒนาบุคลากรทุกภาคส่วนในการขับเคลื่อนการใช้หลักปรัชญาเศรษฐกิจพอเพียง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จัดระบบการดูแลติดตาม และช่วยเหลือและปรับใช้หลักปรัชญาเศรษฐกิจพอเพียง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บูรณาการแผนงานโครงการระหว่างหน่วยงานเพื่อระดมทรัพยากรดำเนินโครงการพระราชดำริ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จัดให้มีระบบการติดตามประเมินผลเพื่อการปรับปรุงพัฒนาอย่างต่อเนื่อง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จัดให้มีระบบการส่งเสริม สนับสนุนและประสานงานโครงการพระราชดำริ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จัดระบบข้อมูลข่าวสารโครงการพระราชดำริเพื่อบริการประชาชน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74646" y="6227092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03696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13"/>
          <p:cNvSpPr/>
          <p:nvPr/>
        </p:nvSpPr>
        <p:spPr>
          <a:xfrm>
            <a:off x="838198" y="819888"/>
            <a:ext cx="5386230" cy="1264291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 </a:t>
            </a:r>
            <a:r>
              <a:rPr lang="en-US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การปรับโครงสร้างเศรษฐกิจสู่การเติบโตอย่างมีคุณภาพและยั่งยืน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เพื่อส่งเสริมโครงการพระราชดำริและแนวคิดเศรษฐกิจพอเพียงอย่างยั่งยืน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๑.ส่งเสริมและให้ความรู้แนวทางโครงการพระราชดำริ ๒.ส่งเสริมประชาชนให้ดำเนิน</a:t>
            </a:r>
          </a:p>
          <a:p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ชีวิตตามหลักปรัชญาเศรษฐกิจพอเพียง ๓.เผยแพร่ประชาสัมพันธ์โครงการ</a:t>
            </a:r>
          </a:p>
          <a:p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พระราชดำริและเศรษฐกิจพอเพียง ๔.ส่งเสริมให้เกิดศูนย์การเรียนรู้ แหล่งท่องเที่ยว</a:t>
            </a:r>
          </a:p>
          <a:p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และมีสถานที่จำหน่ายผลิตภัณฑ์ประจำตำบล                                                                                                                                          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6" name="Rectangle 7"/>
          <p:cNvSpPr/>
          <p:nvPr/>
        </p:nvSpPr>
        <p:spPr>
          <a:xfrm>
            <a:off x="6319425" y="811944"/>
            <a:ext cx="5386230" cy="1264291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4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62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alt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เพิ่ม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มูลค่าผลิตผลทางการเกษตร</a:t>
            </a:r>
            <a:endParaRPr lang="th-TH" altLang="th-TH" sz="20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6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2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8" name="Pentagon 7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ผลิตภัณฑ์มวลรวมด้านการเกษตรมีสัดส่วนเพิ่งสูงขึ้น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เกษตรกรมีรายได้เพิ่มสูงขึ้น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สัดส่วนการเพิ่มมูลค่าของสินค้าเกษตรเฉลี่ยในแต่ละชนิดสูงขึ้น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ต้นทุนผลผลิตทางการเกษตรลดลง</a:t>
            </a:r>
          </a:p>
        </p:txBody>
      </p:sp>
      <p:sp>
        <p:nvSpPr>
          <p:cNvPr id="9" name="Oval 8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มูลค่าผลิตผลทางการเกษตรเพิ่มสูงขึ้น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068881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พัฒนาระบบการตลาดและช่องทางการ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จัดจำหน่าย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7044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ขยายฐานการตลาดผลิตผลทางการเกษตร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พัฒนาการใช้ผลิตผลทางการเกษตรต่อเนื่องสู่ภาคอุตสาหกรรม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การเกษตรปลอดภัย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ไร้สารพิษ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>
            <a:normAutofit lnSpcReduction="10000"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เพิ่มประสิทธิภาพกระบวนการผลิตในภาคการเกษตร</a:t>
            </a:r>
          </a:p>
        </p:txBody>
      </p:sp>
      <p:sp>
        <p:nvSpPr>
          <p:cNvPr id="17" name="Pentagon 16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เพิ่มศักยภาพผลิตผล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ทางการเกษตร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เพิ่มสัดส่วนการใช้ผลผลิตทางการเกษตรในภาคอุตสาหกรรม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เพิ่มสัดส่วนผลผลิตทางการเกษตรที่ปลอดภัยไร้สารพิษ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ลดต้นทุนในกระบวนการผลิตในภาคการเกษตร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ผลิตผลทางการเกษตรมีศักยภาพเพิ่มสูงขึ้น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199" y="3269561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57044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วิจัยและพัฒนาทางการตลาดด้านเกษตรกรรม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จัดระบบข้อมูลข่าวสารและการถ่ายทอดความรู้ทางการตลาดผลิตผลทางการเกษตร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จัดกิจกรรมส่งเสริมทางการตลาด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จัดให้มีระบบการส่งเสริมสนับสนุนการใช้ผลผลิตทางการเกษตรต่อเนื่อง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สู่ภาคอุตสาหกรรม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วิจัยและพัฒนาเพื่อการเกษตรปลอดภัยไร้สารพิษ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จัดระบบการถ่ายทอดความรู้เพื่อการเกษตรปลอดภัยไร้สารพิษ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วิจัยและพัฒนาเพิ่มประสิทธิภาพในกระบวนการผลิตภาคการเกษตร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จัดให้มีระบบการถ่ายทอดความรู้และสนับสนุนด้านเทคโนโลยีทางการเกษตร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จัดระบบการใช้ทรัพยากรร่วมกันในกระบวนการผลิต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วิจัยและพัฒนาเพิ่มศักยภาพผลิตผลทางการเกษตร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จัดให้มีระบบสนับสนุนด้านข่าวสารข้อมูลและการถ่ายทอดความรู้ด้านการเกษตร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ปล่อยสัตว์น้ำ เพื่อเพิ่มมูลค่าผลผลิตที่มีศักยภาพทางการตลาด</a:t>
            </a:r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7044" y="6224076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84969" y="6224076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13"/>
          <p:cNvSpPr/>
          <p:nvPr/>
        </p:nvSpPr>
        <p:spPr>
          <a:xfrm>
            <a:off x="908515" y="829413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1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1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1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1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 </a:t>
            </a:r>
            <a:r>
              <a:rPr lang="en-US" sz="11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1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การเพิ่มศักยภาพทางเศรษฐกิจของประเทศ (นโยบายข้อที่ ๖)</a:t>
            </a:r>
            <a:endParaRPr lang="en-US" sz="11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1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 </a:t>
            </a:r>
            <a:r>
              <a:rPr lang="en-US" sz="11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1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สินค้าเกษตรมีมูลค่าและคุณภาพเพิ่มขึ้น มีความปลอดภัยและได้มาตรฐาน</a:t>
            </a:r>
            <a:endParaRPr lang="en-US" sz="11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1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1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1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๑.ส่งเสริมการผลิตสินค้าเกษตรให้มีคุณภาพ มีความปลอดภัย และได้มาตรฐาน</a:t>
            </a:r>
          </a:p>
          <a:p>
            <a:r>
              <a:rPr lang="th-TH" sz="11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๒.ส่งเสริมการให้ภูมิปัญญาท้องถิ่นและพัฒนาเทคโนโลยีการผลิตให้มีประสิทธิภาพเพื่อลดต้นทุน</a:t>
            </a:r>
            <a:br>
              <a:rPr lang="th-TH" sz="11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11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การผลิตและเพิ่มผลผลิต ๓.เพิ่มศักยภาพการผลิตและการแปรรูปเพื่อเพิ่มมูลค่าสินค้าเกษตร</a:t>
            </a:r>
            <a:br>
              <a:rPr lang="th-TH" sz="11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11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๔.พัฒนาผลิตภัณฑ์และสร้างตราสินค้าที่เป็นเอกลักษณ์ของ จังหวัดพระนครศรีอยุธยา</a:t>
            </a:r>
            <a:br>
              <a:rPr lang="th-TH" sz="11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11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๕.พัฒนาขีดความสามารถการแข่งขันทางด้านการผลิตและการตลาดของเกษตรกรในจังหวัดฯ</a:t>
            </a:r>
            <a:endParaRPr lang="en-US" sz="11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6351895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4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87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</a:t>
            </a:r>
            <a:r>
              <a:rPr 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ศักยภาพการ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แข่งขันด้านอุตสาหกรรม</a:t>
            </a:r>
            <a:endParaRPr lang="th-TH" alt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3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8" name="Pentagon 7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0" bIns="36000" rtlCol="0" anchor="t" anchorCtr="0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การลงทุนในภาคอุตสาหกรรมมีอัตราการเพิ่มสูงขึ้น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ผลิตภัณฑ์มวลรวมจังหวัดจากภาคอุตสาหกรรมเพิ่มสูงขึ้น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การเพิ่มขึ้นของผู้ประกอบการรายใหม่ </a:t>
            </a:r>
          </a:p>
          <a:p>
            <a:pPr algn="ctr"/>
            <a:endParaRPr lang="th-TH" sz="1200" dirty="0"/>
          </a:p>
        </p:txBody>
      </p:sp>
      <p:sp>
        <p:nvSpPr>
          <p:cNvPr id="9" name="Oval 8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เพิ่มการลงทุนและการขยายฐานการผลิตในภาคอุตสาหกรรม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068881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>
            <a:normAutofit fontScale="92500"/>
          </a:bodyPr>
          <a:lstStyle/>
          <a:p>
            <a:pPr algn="ctr"/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ส่งเสริมอุตสาหกรรมจากผลิตภัณฑ์ชุมชนและผลิตผลทางการเกษตร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7044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t">
            <a:normAutofit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เพิ่มผู้ประกอบการอุตสาหกรรมจาก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ผลิตภัณฑ์ชุมชนและผลิตผลทางการเกษตร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เชื่อมโยงเครือข่ายภาคอุตสาหกรรมรองรับประชาคมอาเซียน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>
            <a:normAutofit/>
          </a:bodyPr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 </a:t>
            </a:r>
            <a:r>
              <a:rPr lang="en-US" sz="1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Logistic </a:t>
            </a:r>
            <a:r>
              <a:rPr lang="th-TH" sz="1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สนับสนุนภาคอุตสาหกรรม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algn="ctr"/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พัฒนาอุตสาหกรรมเชิงนิเวศน์</a:t>
            </a:r>
          </a:p>
        </p:txBody>
      </p:sp>
      <p:sp>
        <p:nvSpPr>
          <p:cNvPr id="17" name="Pentagon 16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ปรับปรุงพัฒนาโครงสร้างพื้นฐานด้าน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สาธารณูปโภครองรับภาคอุตสาหกรรม</a:t>
            </a:r>
            <a:endParaRPr lang="th-TH" sz="12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มีความพร้อม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ในภาคอุตสาหกรรมรองรับประชาคมอาเซียน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เพิ่มประสิทธิภาพระบบ 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Logistic 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สนับสนุนภาคอุตสาหกรรม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ลดปัญหาสิ่งแวดล้อมจากภาคอุตสาหกรรม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lnSpcReduction="10000"/>
          </a:bodyPr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เพิ่มคุณภาพการให้บริการสาธารณูปโภคสำหรับภาคอุตสาหกรรม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198" y="3282004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57044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จัดระบบการส่งเสริมอุตสาหกรรมจาก</a:t>
            </a:r>
            <a:b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ผลิตภัณฑ์ชุมชนและผลผลิตทางการเกษตร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จัดระบบข่าวสารข้อมูลรองรับการเชื่อมโยงเครือข่ายภาคอุตสาหกรรมกับประชาคมอาเซียน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พัฒนาบุคลากรภาคอุตสาหกรรมรองรับประชาคมอาเซียน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 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Logistic </a:t>
            </a: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รองรับภาคอุตสาหกรรม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เตรียมแผนพัฒนาระบบ 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Logistic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จัดระบบติดตามควบคุมมาตรฐานสิ่งแวดล้อมจากภาคอุตสาหกรรม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 พัฒนามาตรฐานอุตสาหกรรมสีเขียว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จัดทำแผนพัฒนาและระบบผังเมือง รองรับการขยายตัวภาคอุตสาหกรรม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ลดปัญหาอุปสรรค จัดสิ่งอำนวยความสะดวกในภาคอุตสาหกรรม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เพิ่มคุณภาพระบบสาธารณูปโภค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7044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84969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07512" y="6224077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13"/>
          <p:cNvSpPr/>
          <p:nvPr/>
        </p:nvSpPr>
        <p:spPr>
          <a:xfrm>
            <a:off x="857249" y="819888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400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ยกระดับความสามารถในการแข่งขันของภาคอุตสาหกรรมขนาดเล็กด้วยการเพิ่มประสิทธิภาพการผลิต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สินค้ามีคุณภาพมาตรฐานเป็นที่ยอมรับในระบบสากล และส่งเสริมการใช้พลังงานอย่างมี  </a:t>
            </a:r>
          </a:p>
          <a:p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ประสิทธิภาพ เพื่อลดต้นทุนของผู้ประกอบการในทุกส่วน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๑.เพิ่มประสิทธิภาพการผลิตในภาคอุตสาหกรรมขนาดเล็ก  ๒.ส่งเสริมการใช้พลังงานอย่างมี   </a:t>
            </a:r>
          </a:p>
          <a:p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4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ประสิทธิภาพ ๓.เพื่อลดต้นทุนของผู้ประกอบการในทุกส่วน</a:t>
            </a:r>
            <a:endParaRPr lang="en-US" sz="14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5" name="Rectangle 6"/>
          <p:cNvSpPr/>
          <p:nvPr/>
        </p:nvSpPr>
        <p:spPr>
          <a:xfrm>
            <a:off x="6375550" y="819888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6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6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49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15272"/>
            <a:ext cx="10515600" cy="6165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altLang="th-TH" sz="2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พัฒนาศักยภาพแรงงาน</a:t>
            </a:r>
            <a:endParaRPr lang="th-TH" alt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รูปหกเหลี่ยม 2"/>
          <p:cNvSpPr>
            <a:spLocks/>
          </p:cNvSpPr>
          <p:nvPr/>
        </p:nvSpPr>
        <p:spPr>
          <a:xfrm>
            <a:off x="10402000" y="228264"/>
            <a:ext cx="1294130" cy="390525"/>
          </a:xfrm>
          <a:prstGeom prst="hexagon">
            <a:avLst/>
          </a:prstGeom>
          <a:solidFill>
            <a:srgbClr val="00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200" b="1" dirty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คณะ</a:t>
            </a:r>
            <a:r>
              <a:rPr lang="th-TH" sz="1200" b="1" dirty="0" smtClean="0"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 4</a:t>
            </a:r>
            <a:endParaRPr lang="en-US" sz="1100" dirty="0">
              <a:effectLst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7" name="Pentagon 6"/>
          <p:cNvSpPr/>
          <p:nvPr/>
        </p:nvSpPr>
        <p:spPr>
          <a:xfrm rot="5400000" flipH="1">
            <a:off x="9213396" y="4053489"/>
            <a:ext cx="3239724" cy="1809737"/>
          </a:xfrm>
          <a:prstGeom prst="homePlate">
            <a:avLst>
              <a:gd name="adj" fmla="val 59904"/>
            </a:avLst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72000" rIns="0" bIns="36000" rtlCol="0" anchor="t" anchorCtr="0">
            <a:normAutofit/>
          </a:bodyPr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  <a:p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อัตราการขาดแคลนแรงงานทั้งด้านปริมาณและคุณภาพลดลง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อัตราการเพิ่มผลิตภาพแรงงานให้มีความสามารถตามความต้องการ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ของผู้ประกอบการ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สถานประกอบการ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ปฏิบัติไม่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ถูกต้องตามกฎหมายลดลงร้อยละ สิบต่อ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ปี</a:t>
            </a:r>
            <a:endParaRPr lang="th-TH" sz="1200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207484" y="2095285"/>
            <a:ext cx="1251547" cy="1128253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ลดอัตราการขาดแคลนแรงงานทั้งด้านปริมาณและคุณภาพ</a:t>
            </a:r>
            <a:endParaRPr lang="th-TH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hevron 8"/>
          <p:cNvSpPr/>
          <p:nvPr/>
        </p:nvSpPr>
        <p:spPr>
          <a:xfrm>
            <a:off x="8068881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>
            <a:normAutofit lnSpcReduction="10000"/>
          </a:bodyPr>
          <a:lstStyle/>
          <a:p>
            <a:pPr algn="ctr"/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พัฒนาระบบการศึกษาเพื่อให้สามารถสร้าง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แรงงาน</a:t>
            </a:r>
            <a:endParaRPr lang="th-TH" sz="12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57044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t">
            <a:normAutofit lnSpcReduction="10000"/>
          </a:bodyPr>
          <a:lstStyle/>
          <a:p>
            <a:pPr algn="ctr"/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สร้างแรงงานที่ตรงกับความต้องการของอุตสาหกรรม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b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บริบท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พื้นที่</a:t>
            </a:r>
          </a:p>
        </p:txBody>
      </p:sp>
      <p:sp>
        <p:nvSpPr>
          <p:cNvPr id="13" name="Chevron 12"/>
          <p:cNvSpPr/>
          <p:nvPr/>
        </p:nvSpPr>
        <p:spPr>
          <a:xfrm>
            <a:off x="6521655" y="2208340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การคุ้มตรองและสร้างหลักประกันให้แรงงาน</a:t>
            </a:r>
          </a:p>
        </p:txBody>
      </p:sp>
      <p:sp>
        <p:nvSpPr>
          <p:cNvPr id="14" name="Chevron 13"/>
          <p:cNvSpPr/>
          <p:nvPr/>
        </p:nvSpPr>
        <p:spPr>
          <a:xfrm>
            <a:off x="4974429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>
            <a:normAutofit/>
          </a:bodyPr>
          <a:lstStyle/>
          <a:p>
            <a:pPr algn="ctr"/>
            <a:r>
              <a:rPr 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พัฒนาศักยภาพแรงงานรองรับความเติบโตของตลาดแรงงาน</a:t>
            </a:r>
          </a:p>
        </p:txBody>
      </p:sp>
      <p:sp>
        <p:nvSpPr>
          <p:cNvPr id="15" name="Chevron 14"/>
          <p:cNvSpPr/>
          <p:nvPr/>
        </p:nvSpPr>
        <p:spPr>
          <a:xfrm>
            <a:off x="3427204" y="2221797"/>
            <a:ext cx="1859509" cy="902144"/>
          </a:xfrm>
          <a:prstGeom prst="chevron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/>
          </a:bodyPr>
          <a:lstStyle/>
          <a:p>
            <a:pPr algn="ctr"/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ส่งเสริมและพัฒนาแรงงานรองรับตลาดแรงงาน</a:t>
            </a:r>
          </a:p>
        </p:txBody>
      </p:sp>
      <p:sp>
        <p:nvSpPr>
          <p:cNvPr id="16" name="Pentagon 15"/>
          <p:cNvSpPr/>
          <p:nvPr/>
        </p:nvSpPr>
        <p:spPr>
          <a:xfrm>
            <a:off x="1757980" y="2221797"/>
            <a:ext cx="1981506" cy="902145"/>
          </a:xfrm>
          <a:prstGeom prst="homePlate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วิเคราะห์ความต้องการของตลาดแรงงาน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8199" y="2221797"/>
            <a:ext cx="835203" cy="90214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</a:t>
            </a:r>
            <a:b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84969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 fontScale="92500"/>
          </a:bodyPr>
          <a:lstStyle/>
          <a:p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แรงงานได้รับความคุ้มครองเพื่อความมั่นคงในชีวิตการทำงานและได้สิทธิประโยชน์ทดแทน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07512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เพิ่มประสิทธิภาพของแรงงาน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30055" y="3295652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ลดปัญหาการขาดแคลนแรงงานทั้งด้านคุณภาพและปริมาณ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57980" y="3282004"/>
            <a:ext cx="1490188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ข้อมูลความ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ต้องการแรงงานเพื่อการ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วางแผน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ความต้องการ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38198" y="3282004"/>
            <a:ext cx="835203" cy="70866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57044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3600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พัฒนาหลักสูตรการศึกษาให้สอดคล้องกับความต้องการของตลาดแรงงาน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จัดระบบการฝึกงานและสหกิจกิจศึกษาบูรณาการกับสถานประกอบการ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484969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มีการส่งเสริมให้สถานประกอบการปฏิบัติ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ตามกฎหมายทั้ง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สวัสดิการแรงงานและประกันสังคม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ส่งเสริมให้แรงงานมีวินัยในการทำงาน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07512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จัดระบบการพัฒนาทักษะฝีมือแรงงานสอดคล้องกับความต้องการของตลาดแรงงานภาครัฐและอุตสาหกรรม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332746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เตรียมกำลังแรงงานให้สอดคล้องกับตลาดแรงงาน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ส่งเสริมแรงงานให้มีงานทำตามศักยภาพและความ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ถนัด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57980" y="4114199"/>
            <a:ext cx="1490188" cy="1986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สร้างภาคีเครือข่ายจากฝ่ายนายจ้าง สถานประกอบการและผู้ผลิตแรงงาน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จัดทำข้อมูลแรงงานตามความต้องการของตลาด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38198" y="4089313"/>
            <a:ext cx="835204" cy="2011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</a:t>
            </a:r>
            <a:r>
              <a:rPr lang="en-US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7044" y="6227185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82278" y="6227093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07512" y="6227093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32746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57980" y="6224078"/>
            <a:ext cx="1490188" cy="3790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รวม.................โครงการ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งบประมาณ.............บาท</a:t>
            </a:r>
            <a:endParaRPr lang="th-TH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13"/>
          <p:cNvSpPr/>
          <p:nvPr/>
        </p:nvSpPr>
        <p:spPr>
          <a:xfrm>
            <a:off x="857249" y="840012"/>
            <a:ext cx="5386230" cy="1187353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 </a:t>
            </a:r>
            <a:r>
              <a:rPr lang="en-US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การส่งเสริมบทบาทและการใช้โอกาสในประชาคมอาเซียน</a:t>
            </a:r>
            <a:endParaRPr lang="en-US" sz="16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เป้าประสงค์ </a:t>
            </a:r>
            <a:r>
              <a:rPr lang="en-US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แรงงานมีคุณภาพชีวิตและมีศักยภาพในการทำงานดีขึ้น</a:t>
            </a:r>
            <a:endParaRPr lang="en-US" sz="16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 </a:t>
            </a:r>
            <a:r>
              <a:rPr lang="en-US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๑.ยกระดับคุณภาพชีวิตในการทำงานของแรงงาน ๒.การพัฒนาศักยภาพแรงงาน</a:t>
            </a:r>
            <a:br>
              <a:rPr lang="th-TH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ให้ตรงกับความต้องการของสถานประกอบการ</a:t>
            </a:r>
            <a:endParaRPr lang="en-US" sz="1600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4" name="Rectangle 5"/>
          <p:cNvSpPr/>
          <p:nvPr/>
        </p:nvSpPr>
        <p:spPr>
          <a:xfrm>
            <a:off x="6360707" y="819887"/>
            <a:ext cx="5386230" cy="118735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ประธาน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คณะทำงาน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:  </a:t>
            </a: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รายละเอียดตามคำสั่ง</a:t>
            </a:r>
            <a: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</a:br>
            <a:endParaRPr lang="th-TH" sz="1400" dirty="0">
              <a:solidFill>
                <a:schemeClr val="tx1"/>
              </a:solidFill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12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5962</Words>
  <Application>Microsoft Office PowerPoint</Application>
  <PresentationFormat>กำหนดเอง</PresentationFormat>
  <Paragraphs>1202</Paragraphs>
  <Slides>29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29</vt:i4>
      </vt:variant>
    </vt:vector>
  </HeadingPairs>
  <TitlesOfParts>
    <vt:vector size="30" baseType="lpstr">
      <vt:lpstr>Office Theme</vt:lpstr>
      <vt:lpstr>หมายเหตุ ร่างฉบับนี้เป็นร่างที่ใช้อ้างอิง อย่างไม่เป็นทางการ  ขณะนี้คณะทำงานวาระสำคัญของจังหวัด (Agenda) และคณะกรรมการกลุ่มภารกิจ (Cluster) กำลังอยู่ระหว่างการปรับปรุงให้สอดคล้องและเหมาะสมกับ ภารกิจที่ได้รับมอบหมาย</vt:lpstr>
      <vt:lpstr>งานนำเสนอ PowerPoint</vt:lpstr>
      <vt:lpstr>งานนำเสนอ PowerPoint</vt:lpstr>
      <vt:lpstr>งานนำเสนอ PowerPoint</vt:lpstr>
      <vt:lpstr>กระบวนงานสร้างคุณค่า</vt:lpstr>
      <vt:lpstr>กระบวนงาน : สานต่อโครงการพระราชดำริและเศรษฐกิจพอเพียง</vt:lpstr>
      <vt:lpstr>กระบวนงาน : เพิ่มมูลค่าผลิตผลทางการเกษตร</vt:lpstr>
      <vt:lpstr>กระบวนงาน : เพิ่มศักยภาพการแข่งขันด้านอุตสาหกรรม</vt:lpstr>
      <vt:lpstr>กระบวนงาน : พัฒนาศักยภาพแรงงาน</vt:lpstr>
      <vt:lpstr>กระบวนงาน : พัฒนาผลิตภัณฑ์ชุมชนสู่สากล</vt:lpstr>
      <vt:lpstr>กระบวนงาน : เพิ่มมูลค่าพัฒนาการท่องเที่ยว</vt:lpstr>
      <vt:lpstr>กระบวนงานสร้างคุณค่า</vt:lpstr>
      <vt:lpstr>กระบวนงาน : ส่งเสริมสุขภาพและสุขภาวะทางสังคม</vt:lpstr>
      <vt:lpstr>กระบวนงาน : สร้างสังคมแห่งการเรียนรู้ตลอดชีวิต</vt:lpstr>
      <vt:lpstr>กระบวนงาน : สร้างภูมิคุ้มกันเด็กและเยาวชนสู่สังคมคุณภาพ</vt:lpstr>
      <vt:lpstr>กระบวนงาน : เสริมบทบาทความพร้อมเข้าสู่ประชาคมอาเซียน</vt:lpstr>
      <vt:lpstr>กระบวนงานสร้างคุณค่า</vt:lpstr>
      <vt:lpstr>กระบวนงาน : ปกป้องและเชิดชูสถาบันพระมหากษัตริย์</vt:lpstr>
      <vt:lpstr>กระบวนงาน : สร้างความสมานฉันท์ในสังคม</vt:lpstr>
      <vt:lpstr>กระบวนงาน : ป้องกันและปราบปรามการทุจริตคอรัปชั่น</vt:lpstr>
      <vt:lpstr>กระบวนงาน : จัดระเบียบ ลดปัญหา อยุธยาปลอดภัยน่าอยู่</vt:lpstr>
      <vt:lpstr>กระบวนงาน : ป้องกันและลดปัญหาสาธารณภัยและอุบัติภัย</vt:lpstr>
      <vt:lpstr>กระบวนงาน : ลดปัญหายาเสพติด</vt:lpstr>
      <vt:lpstr>กระบวนงานสร้างคุณค่า</vt:lpstr>
      <vt:lpstr>กระบวนงาน : : พัฒนาแหล่งน้ำเพื่อการเกษตร</vt:lpstr>
      <vt:lpstr>กระบวนงาน : บริหารจัดการสิ่งแวดล้อมอยุธยาเมืองสะอาด</vt:lpstr>
      <vt:lpstr>กระบวนงาน : พัฒนาระบบข้อมูลข่าวสารเพื่อการบริหารและบริการ</vt:lpstr>
      <vt:lpstr>กระบวนงาน : อนุรักษ์ และพัฒนาอยุธยาเมืองมรดกโลก</vt:lpstr>
      <vt:lpstr>กระบวนงาน : ยกระดับคุณภาพการให้บริการ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กระบวนงานสร้างคุณค่า</dc:title>
  <dc:creator>jirasak chumwaranon</dc:creator>
  <cp:lastModifiedBy>Somsak</cp:lastModifiedBy>
  <cp:revision>142</cp:revision>
  <cp:lastPrinted>2015-04-21T05:18:59Z</cp:lastPrinted>
  <dcterms:created xsi:type="dcterms:W3CDTF">2014-11-22T04:08:42Z</dcterms:created>
  <dcterms:modified xsi:type="dcterms:W3CDTF">2015-04-28T06:12:03Z</dcterms:modified>
</cp:coreProperties>
</file>